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7192963" cy="103235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31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5300"/>
          </a:xfrm>
          <a:prstGeom prst="rect">
            <a:avLst/>
          </a:prstGeom>
        </p:spPr>
        <p:txBody>
          <a:bodyPr vert="horz" lIns="91428" tIns="45714" rIns="91428" bIns="45714" rtlCol="0"/>
          <a:lstStyle>
            <a:lvl1pPr algn="r">
              <a:defRPr sz="1200"/>
            </a:lvl1pPr>
          </a:lstStyle>
          <a:p>
            <a:fld id="{E4F604F8-17F2-4E9D-90E7-D5B14F1F0B7E}" type="datetimeFigureOut">
              <a:rPr kumimoji="1" lang="ja-JP" altLang="en-US" smtClean="0"/>
              <a:t>2022/8/2</a:t>
            </a:fld>
            <a:endParaRPr kumimoji="1" lang="ja-JP" altLang="en-US"/>
          </a:p>
        </p:txBody>
      </p:sp>
      <p:sp>
        <p:nvSpPr>
          <p:cNvPr id="4" name="スライド イメージ プレースホルダー 3"/>
          <p:cNvSpPr>
            <a:spLocks noGrp="1" noRot="1" noChangeAspect="1"/>
          </p:cNvSpPr>
          <p:nvPr>
            <p:ph type="sldImg" idx="2"/>
          </p:nvPr>
        </p:nvSpPr>
        <p:spPr>
          <a:xfrm>
            <a:off x="2208213" y="1233488"/>
            <a:ext cx="2319337" cy="3328987"/>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28" tIns="45714" rIns="91428"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28" tIns="45714" rIns="91428" bIns="45714" rtlCol="0" anchor="b"/>
          <a:lstStyle>
            <a:lvl1pPr algn="r">
              <a:defRPr sz="1200"/>
            </a:lvl1pPr>
          </a:lstStyle>
          <a:p>
            <a:fld id="{095525B7-AA5A-4ECE-A0B4-C3B47743024B}" type="slidenum">
              <a:rPr kumimoji="1" lang="ja-JP" altLang="en-US" smtClean="0"/>
              <a:t>‹#›</a:t>
            </a:fld>
            <a:endParaRPr kumimoji="1" lang="ja-JP" altLang="en-US"/>
          </a:p>
        </p:txBody>
      </p:sp>
    </p:spTree>
    <p:extLst>
      <p:ext uri="{BB962C8B-B14F-4D97-AF65-F5344CB8AC3E}">
        <p14:creationId xmlns:p14="http://schemas.microsoft.com/office/powerpoint/2010/main" val="23332616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大北地域用</a:t>
            </a:r>
          </a:p>
        </p:txBody>
      </p:sp>
      <p:sp>
        <p:nvSpPr>
          <p:cNvPr id="4" name="スライド番号プレースホルダー 3"/>
          <p:cNvSpPr>
            <a:spLocks noGrp="1"/>
          </p:cNvSpPr>
          <p:nvPr>
            <p:ph type="sldNum" sz="quarter" idx="5"/>
          </p:nvPr>
        </p:nvSpPr>
        <p:spPr/>
        <p:txBody>
          <a:bodyPr/>
          <a:lstStyle/>
          <a:p>
            <a:fld id="{095525B7-AA5A-4ECE-A0B4-C3B47743024B}" type="slidenum">
              <a:rPr kumimoji="1" lang="ja-JP" altLang="en-US" smtClean="0"/>
              <a:t>1</a:t>
            </a:fld>
            <a:endParaRPr kumimoji="1" lang="ja-JP" altLang="en-US"/>
          </a:p>
        </p:txBody>
      </p:sp>
    </p:spTree>
    <p:extLst>
      <p:ext uri="{BB962C8B-B14F-4D97-AF65-F5344CB8AC3E}">
        <p14:creationId xmlns:p14="http://schemas.microsoft.com/office/powerpoint/2010/main" val="75583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472" y="1689520"/>
            <a:ext cx="6114019" cy="3594112"/>
          </a:xfrm>
        </p:spPr>
        <p:txBody>
          <a:bodyPr anchor="b"/>
          <a:lstStyle>
            <a:lvl1pPr algn="ctr">
              <a:defRPr sz="4720"/>
            </a:lvl1pPr>
          </a:lstStyle>
          <a:p>
            <a:r>
              <a:rPr lang="ja-JP" altLang="en-US"/>
              <a:t>マスター タイトルの書式設定</a:t>
            </a:r>
            <a:endParaRPr lang="en-US" dirty="0"/>
          </a:p>
        </p:txBody>
      </p:sp>
      <p:sp>
        <p:nvSpPr>
          <p:cNvPr id="3" name="Subtitle 2"/>
          <p:cNvSpPr>
            <a:spLocks noGrp="1"/>
          </p:cNvSpPr>
          <p:nvPr>
            <p:ph type="subTitle" idx="1"/>
          </p:nvPr>
        </p:nvSpPr>
        <p:spPr>
          <a:xfrm>
            <a:off x="899121" y="5422235"/>
            <a:ext cx="5394722" cy="2492459"/>
          </a:xfrm>
        </p:spPr>
        <p:txBody>
          <a:bodyPr/>
          <a:lstStyle>
            <a:lvl1pPr marL="0" indent="0" algn="ctr">
              <a:buNone/>
              <a:defRPr sz="1888"/>
            </a:lvl1pPr>
            <a:lvl2pPr marL="359634" indent="0" algn="ctr">
              <a:buNone/>
              <a:defRPr sz="1573"/>
            </a:lvl2pPr>
            <a:lvl3pPr marL="719267" indent="0" algn="ctr">
              <a:buNone/>
              <a:defRPr sz="1416"/>
            </a:lvl3pPr>
            <a:lvl4pPr marL="1078901" indent="0" algn="ctr">
              <a:buNone/>
              <a:defRPr sz="1259"/>
            </a:lvl4pPr>
            <a:lvl5pPr marL="1438534" indent="0" algn="ctr">
              <a:buNone/>
              <a:defRPr sz="1259"/>
            </a:lvl5pPr>
            <a:lvl6pPr marL="1798168" indent="0" algn="ctr">
              <a:buNone/>
              <a:defRPr sz="1259"/>
            </a:lvl6pPr>
            <a:lvl7pPr marL="2157801" indent="0" algn="ctr">
              <a:buNone/>
              <a:defRPr sz="1259"/>
            </a:lvl7pPr>
            <a:lvl8pPr marL="2517435" indent="0" algn="ctr">
              <a:buNone/>
              <a:defRPr sz="1259"/>
            </a:lvl8pPr>
            <a:lvl9pPr marL="2877068" indent="0" algn="ctr">
              <a:buNone/>
              <a:defRPr sz="125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1304209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312418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47464" y="549632"/>
            <a:ext cx="1550983" cy="87487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517" y="549632"/>
            <a:ext cx="4563036" cy="87487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357284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215910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0770" y="2573712"/>
            <a:ext cx="6203931" cy="4294294"/>
          </a:xfrm>
        </p:spPr>
        <p:txBody>
          <a:bodyPr anchor="b"/>
          <a:lstStyle>
            <a:lvl1pPr>
              <a:defRPr sz="472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0770" y="6908632"/>
            <a:ext cx="6203931" cy="2258268"/>
          </a:xfrm>
        </p:spPr>
        <p:txBody>
          <a:bodyPr/>
          <a:lstStyle>
            <a:lvl1pPr marL="0" indent="0">
              <a:buNone/>
              <a:defRPr sz="1888">
                <a:solidFill>
                  <a:schemeClr val="tx1"/>
                </a:solidFill>
              </a:defRPr>
            </a:lvl1pPr>
            <a:lvl2pPr marL="359634" indent="0">
              <a:buNone/>
              <a:defRPr sz="1573">
                <a:solidFill>
                  <a:schemeClr val="tx1">
                    <a:tint val="75000"/>
                  </a:schemeClr>
                </a:solidFill>
              </a:defRPr>
            </a:lvl2pPr>
            <a:lvl3pPr marL="719267" indent="0">
              <a:buNone/>
              <a:defRPr sz="1416">
                <a:solidFill>
                  <a:schemeClr val="tx1">
                    <a:tint val="75000"/>
                  </a:schemeClr>
                </a:solidFill>
              </a:defRPr>
            </a:lvl3pPr>
            <a:lvl4pPr marL="1078901" indent="0">
              <a:buNone/>
              <a:defRPr sz="1259">
                <a:solidFill>
                  <a:schemeClr val="tx1">
                    <a:tint val="75000"/>
                  </a:schemeClr>
                </a:solidFill>
              </a:defRPr>
            </a:lvl4pPr>
            <a:lvl5pPr marL="1438534" indent="0">
              <a:buNone/>
              <a:defRPr sz="1259">
                <a:solidFill>
                  <a:schemeClr val="tx1">
                    <a:tint val="75000"/>
                  </a:schemeClr>
                </a:solidFill>
              </a:defRPr>
            </a:lvl5pPr>
            <a:lvl6pPr marL="1798168" indent="0">
              <a:buNone/>
              <a:defRPr sz="1259">
                <a:solidFill>
                  <a:schemeClr val="tx1">
                    <a:tint val="75000"/>
                  </a:schemeClr>
                </a:solidFill>
              </a:defRPr>
            </a:lvl6pPr>
            <a:lvl7pPr marL="2157801" indent="0">
              <a:buNone/>
              <a:defRPr sz="1259">
                <a:solidFill>
                  <a:schemeClr val="tx1">
                    <a:tint val="75000"/>
                  </a:schemeClr>
                </a:solidFill>
              </a:defRPr>
            </a:lvl7pPr>
            <a:lvl8pPr marL="2517435" indent="0">
              <a:buNone/>
              <a:defRPr sz="1259">
                <a:solidFill>
                  <a:schemeClr val="tx1">
                    <a:tint val="75000"/>
                  </a:schemeClr>
                </a:solidFill>
              </a:defRPr>
            </a:lvl8pPr>
            <a:lvl9pPr marL="2877068" indent="0">
              <a:buNone/>
              <a:defRPr sz="125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592193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516" y="2748157"/>
            <a:ext cx="3057009" cy="65501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1438" y="2748157"/>
            <a:ext cx="3057009" cy="65501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1129823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453" y="549634"/>
            <a:ext cx="6203931" cy="19954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454" y="2530695"/>
            <a:ext cx="3042960" cy="1240255"/>
          </a:xfrm>
        </p:spPr>
        <p:txBody>
          <a:bodyPr anchor="b"/>
          <a:lstStyle>
            <a:lvl1pPr marL="0" indent="0">
              <a:buNone/>
              <a:defRPr sz="1888" b="1"/>
            </a:lvl1pPr>
            <a:lvl2pPr marL="359634" indent="0">
              <a:buNone/>
              <a:defRPr sz="1573" b="1"/>
            </a:lvl2pPr>
            <a:lvl3pPr marL="719267" indent="0">
              <a:buNone/>
              <a:defRPr sz="1416" b="1"/>
            </a:lvl3pPr>
            <a:lvl4pPr marL="1078901" indent="0">
              <a:buNone/>
              <a:defRPr sz="1259" b="1"/>
            </a:lvl4pPr>
            <a:lvl5pPr marL="1438534" indent="0">
              <a:buNone/>
              <a:defRPr sz="1259" b="1"/>
            </a:lvl5pPr>
            <a:lvl6pPr marL="1798168" indent="0">
              <a:buNone/>
              <a:defRPr sz="1259" b="1"/>
            </a:lvl6pPr>
            <a:lvl7pPr marL="2157801" indent="0">
              <a:buNone/>
              <a:defRPr sz="1259" b="1"/>
            </a:lvl7pPr>
            <a:lvl8pPr marL="2517435" indent="0">
              <a:buNone/>
              <a:defRPr sz="1259" b="1"/>
            </a:lvl8pPr>
            <a:lvl9pPr marL="2877068" indent="0">
              <a:buNone/>
              <a:defRPr sz="1259" b="1"/>
            </a:lvl9pPr>
          </a:lstStyle>
          <a:p>
            <a:pPr lvl="0"/>
            <a:r>
              <a:rPr lang="ja-JP" altLang="en-US"/>
              <a:t>マスター テキストの書式設定</a:t>
            </a:r>
          </a:p>
        </p:txBody>
      </p:sp>
      <p:sp>
        <p:nvSpPr>
          <p:cNvPr id="4" name="Content Placeholder 3"/>
          <p:cNvSpPr>
            <a:spLocks noGrp="1"/>
          </p:cNvSpPr>
          <p:nvPr>
            <p:ph sz="half" idx="2"/>
          </p:nvPr>
        </p:nvSpPr>
        <p:spPr>
          <a:xfrm>
            <a:off x="495454" y="3770950"/>
            <a:ext cx="3042960" cy="5546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1438" y="2530695"/>
            <a:ext cx="3057946" cy="1240255"/>
          </a:xfrm>
        </p:spPr>
        <p:txBody>
          <a:bodyPr anchor="b"/>
          <a:lstStyle>
            <a:lvl1pPr marL="0" indent="0">
              <a:buNone/>
              <a:defRPr sz="1888" b="1"/>
            </a:lvl1pPr>
            <a:lvl2pPr marL="359634" indent="0">
              <a:buNone/>
              <a:defRPr sz="1573" b="1"/>
            </a:lvl2pPr>
            <a:lvl3pPr marL="719267" indent="0">
              <a:buNone/>
              <a:defRPr sz="1416" b="1"/>
            </a:lvl3pPr>
            <a:lvl4pPr marL="1078901" indent="0">
              <a:buNone/>
              <a:defRPr sz="1259" b="1"/>
            </a:lvl4pPr>
            <a:lvl5pPr marL="1438534" indent="0">
              <a:buNone/>
              <a:defRPr sz="1259" b="1"/>
            </a:lvl5pPr>
            <a:lvl6pPr marL="1798168" indent="0">
              <a:buNone/>
              <a:defRPr sz="1259" b="1"/>
            </a:lvl6pPr>
            <a:lvl7pPr marL="2157801" indent="0">
              <a:buNone/>
              <a:defRPr sz="1259" b="1"/>
            </a:lvl7pPr>
            <a:lvl8pPr marL="2517435" indent="0">
              <a:buNone/>
              <a:defRPr sz="1259" b="1"/>
            </a:lvl8pPr>
            <a:lvl9pPr marL="2877068" indent="0">
              <a:buNone/>
              <a:defRPr sz="1259" b="1"/>
            </a:lvl9pPr>
          </a:lstStyle>
          <a:p>
            <a:pPr lvl="0"/>
            <a:r>
              <a:rPr lang="ja-JP" altLang="en-US"/>
              <a:t>マスター テキストの書式設定</a:t>
            </a:r>
          </a:p>
        </p:txBody>
      </p:sp>
      <p:sp>
        <p:nvSpPr>
          <p:cNvPr id="6" name="Content Placeholder 5"/>
          <p:cNvSpPr>
            <a:spLocks noGrp="1"/>
          </p:cNvSpPr>
          <p:nvPr>
            <p:ph sz="quarter" idx="4"/>
          </p:nvPr>
        </p:nvSpPr>
        <p:spPr>
          <a:xfrm>
            <a:off x="3641438" y="3770950"/>
            <a:ext cx="3057946" cy="5546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78500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2995331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2961569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453" y="688234"/>
            <a:ext cx="2319918" cy="2408820"/>
          </a:xfrm>
        </p:spPr>
        <p:txBody>
          <a:bodyPr anchor="b"/>
          <a:lstStyle>
            <a:lvl1pPr>
              <a:defRPr sz="2517"/>
            </a:lvl1pPr>
          </a:lstStyle>
          <a:p>
            <a:r>
              <a:rPr lang="ja-JP" altLang="en-US"/>
              <a:t>マスター タイトルの書式設定</a:t>
            </a:r>
            <a:endParaRPr lang="en-US" dirty="0"/>
          </a:p>
        </p:txBody>
      </p:sp>
      <p:sp>
        <p:nvSpPr>
          <p:cNvPr id="3" name="Content Placeholder 2"/>
          <p:cNvSpPr>
            <a:spLocks noGrp="1"/>
          </p:cNvSpPr>
          <p:nvPr>
            <p:ph idx="1"/>
          </p:nvPr>
        </p:nvSpPr>
        <p:spPr>
          <a:xfrm>
            <a:off x="3057946" y="1486397"/>
            <a:ext cx="3641438" cy="7336385"/>
          </a:xfrm>
        </p:spPr>
        <p:txBody>
          <a:bodyPr/>
          <a:lstStyle>
            <a:lvl1pPr>
              <a:defRPr sz="2517"/>
            </a:lvl1pPr>
            <a:lvl2pPr>
              <a:defRPr sz="2202"/>
            </a:lvl2pPr>
            <a:lvl3pPr>
              <a:defRPr sz="1888"/>
            </a:lvl3pPr>
            <a:lvl4pPr>
              <a:defRPr sz="1573"/>
            </a:lvl4pPr>
            <a:lvl5pPr>
              <a:defRPr sz="1573"/>
            </a:lvl5pPr>
            <a:lvl6pPr>
              <a:defRPr sz="1573"/>
            </a:lvl6pPr>
            <a:lvl7pPr>
              <a:defRPr sz="1573"/>
            </a:lvl7pPr>
            <a:lvl8pPr>
              <a:defRPr sz="1573"/>
            </a:lvl8pPr>
            <a:lvl9pPr>
              <a:defRPr sz="157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453" y="3097054"/>
            <a:ext cx="2319918" cy="5737675"/>
          </a:xfrm>
        </p:spPr>
        <p:txBody>
          <a:bodyPr/>
          <a:lstStyle>
            <a:lvl1pPr marL="0" indent="0">
              <a:buNone/>
              <a:defRPr sz="1259"/>
            </a:lvl1pPr>
            <a:lvl2pPr marL="359634" indent="0">
              <a:buNone/>
              <a:defRPr sz="1101"/>
            </a:lvl2pPr>
            <a:lvl3pPr marL="719267" indent="0">
              <a:buNone/>
              <a:defRPr sz="944"/>
            </a:lvl3pPr>
            <a:lvl4pPr marL="1078901" indent="0">
              <a:buNone/>
              <a:defRPr sz="787"/>
            </a:lvl4pPr>
            <a:lvl5pPr marL="1438534" indent="0">
              <a:buNone/>
              <a:defRPr sz="787"/>
            </a:lvl5pPr>
            <a:lvl6pPr marL="1798168" indent="0">
              <a:buNone/>
              <a:defRPr sz="787"/>
            </a:lvl6pPr>
            <a:lvl7pPr marL="2157801" indent="0">
              <a:buNone/>
              <a:defRPr sz="787"/>
            </a:lvl7pPr>
            <a:lvl8pPr marL="2517435" indent="0">
              <a:buNone/>
              <a:defRPr sz="787"/>
            </a:lvl8pPr>
            <a:lvl9pPr marL="287706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3486762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453" y="688234"/>
            <a:ext cx="2319918" cy="2408820"/>
          </a:xfrm>
        </p:spPr>
        <p:txBody>
          <a:bodyPr anchor="b"/>
          <a:lstStyle>
            <a:lvl1pPr>
              <a:defRPr sz="251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57946" y="1486397"/>
            <a:ext cx="3641438" cy="7336385"/>
          </a:xfrm>
        </p:spPr>
        <p:txBody>
          <a:bodyPr anchor="t"/>
          <a:lstStyle>
            <a:lvl1pPr marL="0" indent="0">
              <a:buNone/>
              <a:defRPr sz="2517"/>
            </a:lvl1pPr>
            <a:lvl2pPr marL="359634" indent="0">
              <a:buNone/>
              <a:defRPr sz="2202"/>
            </a:lvl2pPr>
            <a:lvl3pPr marL="719267" indent="0">
              <a:buNone/>
              <a:defRPr sz="1888"/>
            </a:lvl3pPr>
            <a:lvl4pPr marL="1078901" indent="0">
              <a:buNone/>
              <a:defRPr sz="1573"/>
            </a:lvl4pPr>
            <a:lvl5pPr marL="1438534" indent="0">
              <a:buNone/>
              <a:defRPr sz="1573"/>
            </a:lvl5pPr>
            <a:lvl6pPr marL="1798168" indent="0">
              <a:buNone/>
              <a:defRPr sz="1573"/>
            </a:lvl6pPr>
            <a:lvl7pPr marL="2157801" indent="0">
              <a:buNone/>
              <a:defRPr sz="1573"/>
            </a:lvl7pPr>
            <a:lvl8pPr marL="2517435" indent="0">
              <a:buNone/>
              <a:defRPr sz="1573"/>
            </a:lvl8pPr>
            <a:lvl9pPr marL="2877068" indent="0">
              <a:buNone/>
              <a:defRPr sz="157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5453" y="3097054"/>
            <a:ext cx="2319918" cy="5737675"/>
          </a:xfrm>
        </p:spPr>
        <p:txBody>
          <a:bodyPr/>
          <a:lstStyle>
            <a:lvl1pPr marL="0" indent="0">
              <a:buNone/>
              <a:defRPr sz="1259"/>
            </a:lvl1pPr>
            <a:lvl2pPr marL="359634" indent="0">
              <a:buNone/>
              <a:defRPr sz="1101"/>
            </a:lvl2pPr>
            <a:lvl3pPr marL="719267" indent="0">
              <a:buNone/>
              <a:defRPr sz="944"/>
            </a:lvl3pPr>
            <a:lvl4pPr marL="1078901" indent="0">
              <a:buNone/>
              <a:defRPr sz="787"/>
            </a:lvl4pPr>
            <a:lvl5pPr marL="1438534" indent="0">
              <a:buNone/>
              <a:defRPr sz="787"/>
            </a:lvl5pPr>
            <a:lvl6pPr marL="1798168" indent="0">
              <a:buNone/>
              <a:defRPr sz="787"/>
            </a:lvl6pPr>
            <a:lvl7pPr marL="2157801" indent="0">
              <a:buNone/>
              <a:defRPr sz="787"/>
            </a:lvl7pPr>
            <a:lvl8pPr marL="2517435" indent="0">
              <a:buNone/>
              <a:defRPr sz="787"/>
            </a:lvl8pPr>
            <a:lvl9pPr marL="287706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7905C-EF16-4CE1-B8C9-4E8AF1E5D1F2}" type="datetimeFigureOut">
              <a:rPr kumimoji="1" lang="ja-JP" altLang="en-US" smtClean="0"/>
              <a:t>2022/8/2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230311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516" y="549634"/>
            <a:ext cx="6203931" cy="19954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516" y="2748157"/>
            <a:ext cx="6203931" cy="655017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516" y="9568370"/>
            <a:ext cx="1618417" cy="549631"/>
          </a:xfrm>
          <a:prstGeom prst="rect">
            <a:avLst/>
          </a:prstGeom>
        </p:spPr>
        <p:txBody>
          <a:bodyPr vert="horz" lIns="91440" tIns="45720" rIns="91440" bIns="45720" rtlCol="0" anchor="ctr"/>
          <a:lstStyle>
            <a:lvl1pPr algn="l">
              <a:defRPr sz="944">
                <a:solidFill>
                  <a:schemeClr val="tx1">
                    <a:tint val="75000"/>
                  </a:schemeClr>
                </a:solidFill>
              </a:defRPr>
            </a:lvl1pPr>
          </a:lstStyle>
          <a:p>
            <a:fld id="{BB47905C-EF16-4CE1-B8C9-4E8AF1E5D1F2}" type="datetimeFigureOut">
              <a:rPr kumimoji="1" lang="ja-JP" altLang="en-US" smtClean="0"/>
              <a:t>2022/8/2</a:t>
            </a:fld>
            <a:endParaRPr kumimoji="1" lang="ja-JP" altLang="en-US"/>
          </a:p>
        </p:txBody>
      </p:sp>
      <p:sp>
        <p:nvSpPr>
          <p:cNvPr id="5" name="Footer Placeholder 4"/>
          <p:cNvSpPr>
            <a:spLocks noGrp="1"/>
          </p:cNvSpPr>
          <p:nvPr>
            <p:ph type="ftr" sz="quarter" idx="3"/>
          </p:nvPr>
        </p:nvSpPr>
        <p:spPr>
          <a:xfrm>
            <a:off x="2382669" y="9568370"/>
            <a:ext cx="2427625" cy="549631"/>
          </a:xfrm>
          <a:prstGeom prst="rect">
            <a:avLst/>
          </a:prstGeom>
        </p:spPr>
        <p:txBody>
          <a:bodyPr vert="horz" lIns="91440" tIns="45720" rIns="91440" bIns="45720" rtlCol="0" anchor="ctr"/>
          <a:lstStyle>
            <a:lvl1pPr algn="ctr">
              <a:defRPr sz="94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0030" y="9568370"/>
            <a:ext cx="1618417" cy="549631"/>
          </a:xfrm>
          <a:prstGeom prst="rect">
            <a:avLst/>
          </a:prstGeom>
        </p:spPr>
        <p:txBody>
          <a:bodyPr vert="horz" lIns="91440" tIns="45720" rIns="91440" bIns="45720" rtlCol="0" anchor="ctr"/>
          <a:lstStyle>
            <a:lvl1pPr algn="r">
              <a:defRPr sz="944">
                <a:solidFill>
                  <a:schemeClr val="tx1">
                    <a:tint val="75000"/>
                  </a:schemeClr>
                </a:solidFill>
              </a:defRPr>
            </a:lvl1pPr>
          </a:lstStyle>
          <a:p>
            <a:fld id="{3FD477C7-BDB1-46FF-AABD-4B25EEDE9BB7}" type="slidenum">
              <a:rPr kumimoji="1" lang="ja-JP" altLang="en-US" smtClean="0"/>
              <a:t>‹#›</a:t>
            </a:fld>
            <a:endParaRPr kumimoji="1" lang="ja-JP" altLang="en-US"/>
          </a:p>
        </p:txBody>
      </p:sp>
    </p:spTree>
    <p:extLst>
      <p:ext uri="{BB962C8B-B14F-4D97-AF65-F5344CB8AC3E}">
        <p14:creationId xmlns:p14="http://schemas.microsoft.com/office/powerpoint/2010/main" val="481278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19267" rtl="0" eaLnBrk="1" latinLnBrk="0" hangingPunct="1">
        <a:lnSpc>
          <a:spcPct val="90000"/>
        </a:lnSpc>
        <a:spcBef>
          <a:spcPct val="0"/>
        </a:spcBef>
        <a:buNone/>
        <a:defRPr kumimoji="1" sz="3461" kern="1200">
          <a:solidFill>
            <a:schemeClr val="tx1"/>
          </a:solidFill>
          <a:latin typeface="+mj-lt"/>
          <a:ea typeface="+mj-ea"/>
          <a:cs typeface="+mj-cs"/>
        </a:defRPr>
      </a:lvl1pPr>
    </p:titleStyle>
    <p:bodyStyle>
      <a:lvl1pPr marL="179817" indent="-179817" algn="l" defTabSz="719267" rtl="0" eaLnBrk="1" latinLnBrk="0" hangingPunct="1">
        <a:lnSpc>
          <a:spcPct val="90000"/>
        </a:lnSpc>
        <a:spcBef>
          <a:spcPts val="787"/>
        </a:spcBef>
        <a:buFont typeface="Arial" panose="020B0604020202020204" pitchFamily="34" charset="0"/>
        <a:buChar char="•"/>
        <a:defRPr kumimoji="1" sz="2202" kern="1200">
          <a:solidFill>
            <a:schemeClr val="tx1"/>
          </a:solidFill>
          <a:latin typeface="+mn-lt"/>
          <a:ea typeface="+mn-ea"/>
          <a:cs typeface="+mn-cs"/>
        </a:defRPr>
      </a:lvl1pPr>
      <a:lvl2pPr marL="539450" indent="-179817" algn="l" defTabSz="719267" rtl="0" eaLnBrk="1" latinLnBrk="0" hangingPunct="1">
        <a:lnSpc>
          <a:spcPct val="90000"/>
        </a:lnSpc>
        <a:spcBef>
          <a:spcPts val="393"/>
        </a:spcBef>
        <a:buFont typeface="Arial" panose="020B0604020202020204" pitchFamily="34" charset="0"/>
        <a:buChar char="•"/>
        <a:defRPr kumimoji="1" sz="1888" kern="1200">
          <a:solidFill>
            <a:schemeClr val="tx1"/>
          </a:solidFill>
          <a:latin typeface="+mn-lt"/>
          <a:ea typeface="+mn-ea"/>
          <a:cs typeface="+mn-cs"/>
        </a:defRPr>
      </a:lvl2pPr>
      <a:lvl3pPr marL="899084" indent="-179817" algn="l" defTabSz="719267" rtl="0" eaLnBrk="1" latinLnBrk="0" hangingPunct="1">
        <a:lnSpc>
          <a:spcPct val="90000"/>
        </a:lnSpc>
        <a:spcBef>
          <a:spcPts val="393"/>
        </a:spcBef>
        <a:buFont typeface="Arial" panose="020B0604020202020204" pitchFamily="34" charset="0"/>
        <a:buChar char="•"/>
        <a:defRPr kumimoji="1" sz="1573" kern="1200">
          <a:solidFill>
            <a:schemeClr val="tx1"/>
          </a:solidFill>
          <a:latin typeface="+mn-lt"/>
          <a:ea typeface="+mn-ea"/>
          <a:cs typeface="+mn-cs"/>
        </a:defRPr>
      </a:lvl3pPr>
      <a:lvl4pPr marL="1258717"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4pPr>
      <a:lvl5pPr marL="1618351"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5pPr>
      <a:lvl6pPr marL="1977984"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6pPr>
      <a:lvl7pPr marL="2337618"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7pPr>
      <a:lvl8pPr marL="2697251"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8pPr>
      <a:lvl9pPr marL="3056885"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9pPr>
    </p:bodyStyle>
    <p:otherStyle>
      <a:defPPr>
        <a:defRPr lang="en-US"/>
      </a:defPPr>
      <a:lvl1pPr marL="0" algn="l" defTabSz="719267" rtl="0" eaLnBrk="1" latinLnBrk="0" hangingPunct="1">
        <a:defRPr kumimoji="1" sz="1416" kern="1200">
          <a:solidFill>
            <a:schemeClr val="tx1"/>
          </a:solidFill>
          <a:latin typeface="+mn-lt"/>
          <a:ea typeface="+mn-ea"/>
          <a:cs typeface="+mn-cs"/>
        </a:defRPr>
      </a:lvl1pPr>
      <a:lvl2pPr marL="359634" algn="l" defTabSz="719267" rtl="0" eaLnBrk="1" latinLnBrk="0" hangingPunct="1">
        <a:defRPr kumimoji="1" sz="1416" kern="1200">
          <a:solidFill>
            <a:schemeClr val="tx1"/>
          </a:solidFill>
          <a:latin typeface="+mn-lt"/>
          <a:ea typeface="+mn-ea"/>
          <a:cs typeface="+mn-cs"/>
        </a:defRPr>
      </a:lvl2pPr>
      <a:lvl3pPr marL="719267" algn="l" defTabSz="719267" rtl="0" eaLnBrk="1" latinLnBrk="0" hangingPunct="1">
        <a:defRPr kumimoji="1" sz="1416" kern="1200">
          <a:solidFill>
            <a:schemeClr val="tx1"/>
          </a:solidFill>
          <a:latin typeface="+mn-lt"/>
          <a:ea typeface="+mn-ea"/>
          <a:cs typeface="+mn-cs"/>
        </a:defRPr>
      </a:lvl3pPr>
      <a:lvl4pPr marL="1078901" algn="l" defTabSz="719267" rtl="0" eaLnBrk="1" latinLnBrk="0" hangingPunct="1">
        <a:defRPr kumimoji="1" sz="1416" kern="1200">
          <a:solidFill>
            <a:schemeClr val="tx1"/>
          </a:solidFill>
          <a:latin typeface="+mn-lt"/>
          <a:ea typeface="+mn-ea"/>
          <a:cs typeface="+mn-cs"/>
        </a:defRPr>
      </a:lvl4pPr>
      <a:lvl5pPr marL="1438534" algn="l" defTabSz="719267" rtl="0" eaLnBrk="1" latinLnBrk="0" hangingPunct="1">
        <a:defRPr kumimoji="1" sz="1416" kern="1200">
          <a:solidFill>
            <a:schemeClr val="tx1"/>
          </a:solidFill>
          <a:latin typeface="+mn-lt"/>
          <a:ea typeface="+mn-ea"/>
          <a:cs typeface="+mn-cs"/>
        </a:defRPr>
      </a:lvl5pPr>
      <a:lvl6pPr marL="1798168" algn="l" defTabSz="719267" rtl="0" eaLnBrk="1" latinLnBrk="0" hangingPunct="1">
        <a:defRPr kumimoji="1" sz="1416" kern="1200">
          <a:solidFill>
            <a:schemeClr val="tx1"/>
          </a:solidFill>
          <a:latin typeface="+mn-lt"/>
          <a:ea typeface="+mn-ea"/>
          <a:cs typeface="+mn-cs"/>
        </a:defRPr>
      </a:lvl6pPr>
      <a:lvl7pPr marL="2157801" algn="l" defTabSz="719267" rtl="0" eaLnBrk="1" latinLnBrk="0" hangingPunct="1">
        <a:defRPr kumimoji="1" sz="1416" kern="1200">
          <a:solidFill>
            <a:schemeClr val="tx1"/>
          </a:solidFill>
          <a:latin typeface="+mn-lt"/>
          <a:ea typeface="+mn-ea"/>
          <a:cs typeface="+mn-cs"/>
        </a:defRPr>
      </a:lvl7pPr>
      <a:lvl8pPr marL="2517435" algn="l" defTabSz="719267" rtl="0" eaLnBrk="1" latinLnBrk="0" hangingPunct="1">
        <a:defRPr kumimoji="1" sz="1416" kern="1200">
          <a:solidFill>
            <a:schemeClr val="tx1"/>
          </a:solidFill>
          <a:latin typeface="+mn-lt"/>
          <a:ea typeface="+mn-ea"/>
          <a:cs typeface="+mn-cs"/>
        </a:defRPr>
      </a:lvl8pPr>
      <a:lvl9pPr marL="2877068" algn="l" defTabSz="719267" rtl="0" eaLnBrk="1" latinLnBrk="0" hangingPunct="1">
        <a:defRPr kumimoji="1" sz="14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us02web.zoom.us/webinar/register/WN_UZjbxbvATFW_SvAFyguYZQ" TargetMode="External"/><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xmlns="" id="{97F5C36B-805D-6B4C-60E0-F9CF2F10669D}"/>
              </a:ext>
            </a:extLst>
          </p:cNvPr>
          <p:cNvSpPr/>
          <p:nvPr/>
        </p:nvSpPr>
        <p:spPr>
          <a:xfrm rot="21026911">
            <a:off x="615086" y="5206236"/>
            <a:ext cx="644351" cy="9365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xmlns="" id="{68878ECB-AC10-0575-7884-B64DAF1EBE9C}"/>
              </a:ext>
            </a:extLst>
          </p:cNvPr>
          <p:cNvSpPr/>
          <p:nvPr/>
        </p:nvSpPr>
        <p:spPr>
          <a:xfrm>
            <a:off x="281667" y="2010040"/>
            <a:ext cx="6705600" cy="6498261"/>
          </a:xfrm>
          <a:prstGeom prst="roundRect">
            <a:avLst/>
          </a:prstGeom>
          <a:solidFill>
            <a:schemeClr val="accent5">
              <a:lumMod val="20000"/>
              <a:lumOff val="80000"/>
            </a:schemeClr>
          </a:solidFill>
          <a:ln w="22225" cmpd="sng">
            <a:solidFill>
              <a:schemeClr val="accent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xmlns="" id="{3C72C4DC-6D57-B7E3-256C-CCF35BCCD835}"/>
              </a:ext>
            </a:extLst>
          </p:cNvPr>
          <p:cNvSpPr/>
          <p:nvPr/>
        </p:nvSpPr>
        <p:spPr>
          <a:xfrm>
            <a:off x="441960" y="-86220"/>
            <a:ext cx="6298520" cy="707886"/>
          </a:xfrm>
          <a:prstGeom prst="rect">
            <a:avLst/>
          </a:prstGeom>
          <a:noFill/>
        </p:spPr>
        <p:txBody>
          <a:bodyPr wrap="square" lIns="91440" tIns="45720" rIns="91440" bIns="45720">
            <a:spAutoFit/>
          </a:bodyPr>
          <a:lstStyle/>
          <a:p>
            <a:pPr algn="ctr"/>
            <a:r>
              <a:rPr lang="ja-JP" altLang="en-US" sz="4000" b="1" cap="none" spc="0" dirty="0">
                <a:ln w="22225">
                  <a:solidFill>
                    <a:schemeClr val="accent2"/>
                  </a:solidFill>
                  <a:prstDash val="solid"/>
                </a:ln>
                <a:solidFill>
                  <a:schemeClr val="accent2">
                    <a:lumMod val="40000"/>
                    <a:lumOff val="60000"/>
                  </a:schemeClr>
                </a:solidFill>
                <a:effectLst/>
                <a:latin typeface="HG丸ｺﾞｼｯｸM-PRO" panose="020F0600000000000000" pitchFamily="50" charset="-128"/>
                <a:ea typeface="HG丸ｺﾞｼｯｸM-PRO" panose="020F0600000000000000" pitchFamily="50" charset="-128"/>
              </a:rPr>
              <a:t>アルツハイマーデー</a:t>
            </a:r>
            <a:r>
              <a:rPr lang="en-US" altLang="ja-JP" sz="4000" b="1" cap="none" spc="0" dirty="0">
                <a:ln w="22225">
                  <a:solidFill>
                    <a:schemeClr val="accent2"/>
                  </a:solidFill>
                  <a:prstDash val="solid"/>
                </a:ln>
                <a:solidFill>
                  <a:schemeClr val="accent2">
                    <a:lumMod val="40000"/>
                    <a:lumOff val="60000"/>
                  </a:schemeClr>
                </a:solidFill>
                <a:effectLst/>
                <a:latin typeface="HG丸ｺﾞｼｯｸM-PRO" panose="020F0600000000000000" pitchFamily="50" charset="-128"/>
                <a:ea typeface="HG丸ｺﾞｼｯｸM-PRO" panose="020F0600000000000000" pitchFamily="50" charset="-128"/>
              </a:rPr>
              <a:t>in</a:t>
            </a:r>
            <a:r>
              <a:rPr lang="ja-JP" altLang="en-US" sz="4000" b="1" cap="none" spc="0" dirty="0">
                <a:ln w="22225">
                  <a:solidFill>
                    <a:schemeClr val="accent2"/>
                  </a:solidFill>
                  <a:prstDash val="solid"/>
                </a:ln>
                <a:solidFill>
                  <a:schemeClr val="accent2">
                    <a:lumMod val="40000"/>
                    <a:lumOff val="60000"/>
                  </a:schemeClr>
                </a:solidFill>
                <a:effectLst/>
                <a:latin typeface="HG丸ｺﾞｼｯｸM-PRO" panose="020F0600000000000000" pitchFamily="50" charset="-128"/>
                <a:ea typeface="HG丸ｺﾞｼｯｸM-PRO" panose="020F0600000000000000" pitchFamily="50" charset="-128"/>
              </a:rPr>
              <a:t>大北</a:t>
            </a:r>
          </a:p>
        </p:txBody>
      </p:sp>
      <p:sp>
        <p:nvSpPr>
          <p:cNvPr id="6" name="テキスト ボックス 5">
            <a:extLst>
              <a:ext uri="{FF2B5EF4-FFF2-40B4-BE49-F238E27FC236}">
                <a16:creationId xmlns:a16="http://schemas.microsoft.com/office/drawing/2014/main" xmlns="" id="{AB950323-163B-BAC8-3265-5ABEC568C2B1}"/>
              </a:ext>
            </a:extLst>
          </p:cNvPr>
          <p:cNvSpPr txBox="1"/>
          <p:nvPr/>
        </p:nvSpPr>
        <p:spPr>
          <a:xfrm>
            <a:off x="1259301" y="2502578"/>
            <a:ext cx="4750333" cy="1154162"/>
          </a:xfrm>
          <a:prstGeom prst="rect">
            <a:avLst/>
          </a:prstGeom>
          <a:noFill/>
        </p:spPr>
        <p:txBody>
          <a:bodyPr wrap="square" rtlCol="0">
            <a:spAutoFit/>
          </a:bodyPr>
          <a:lstStyle/>
          <a:p>
            <a:r>
              <a:rPr kumimoji="1" lang="ja-JP" altLang="en-US" sz="1600" b="1" dirty="0">
                <a:solidFill>
                  <a:schemeClr val="accent2">
                    <a:lumMod val="75000"/>
                  </a:schemeClr>
                </a:solidFill>
                <a:latin typeface="HG丸ｺﾞｼｯｸM-PRO" panose="020F0600000000000000" pitchFamily="50" charset="-128"/>
                <a:ea typeface="HG丸ｺﾞｼｯｸM-PRO" panose="020F0600000000000000" pitchFamily="50" charset="-128"/>
              </a:rPr>
              <a:t>市民公開講座</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Web</a:t>
            </a:r>
            <a:r>
              <a:rPr kumimoji="1" lang="ja-JP" altLang="en-US" sz="1200" b="1" dirty="0">
                <a:latin typeface="HG丸ｺﾞｼｯｸM-PRO" panose="020F0600000000000000" pitchFamily="50" charset="-128"/>
                <a:ea typeface="HG丸ｺﾞｼｯｸM-PRO" panose="020F0600000000000000" pitchFamily="50" charset="-128"/>
              </a:rPr>
              <a:t>講演　</a:t>
            </a:r>
            <a:r>
              <a:rPr kumimoji="1" lang="en-US" altLang="ja-JP" sz="1200" b="1" dirty="0">
                <a:latin typeface="HG丸ｺﾞｼｯｸM-PRO" panose="020F0600000000000000" pitchFamily="50" charset="-128"/>
                <a:ea typeface="HG丸ｺﾞｼｯｸM-PRO" panose="020F0600000000000000" pitchFamily="50" charset="-128"/>
              </a:rPr>
              <a:t>zoom</a:t>
            </a:r>
            <a:r>
              <a:rPr kumimoji="1" lang="ja-JP" altLang="en-US" sz="1200" b="1" dirty="0">
                <a:latin typeface="HG丸ｺﾞｼｯｸM-PRO" panose="020F0600000000000000" pitchFamily="50" charset="-128"/>
                <a:ea typeface="HG丸ｺﾞｼｯｸM-PRO" panose="020F0600000000000000" pitchFamily="50" charset="-128"/>
              </a:rPr>
              <a:t>にて）</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a:t>
            </a:r>
            <a:r>
              <a:rPr kumimoji="1" lang="ja-JP" altLang="en-US" sz="1300" b="1" dirty="0">
                <a:latin typeface="HG丸ｺﾞｼｯｸM-PRO" panose="020F0600000000000000" pitchFamily="50" charset="-128"/>
                <a:ea typeface="HG丸ｺﾞｼｯｸM-PRO" panose="020F0600000000000000" pitchFamily="50" charset="-128"/>
              </a:rPr>
              <a:t>日　時　　</a:t>
            </a:r>
            <a:r>
              <a:rPr kumimoji="1" lang="en-US" altLang="ja-JP" sz="1300" b="1" dirty="0">
                <a:latin typeface="HG丸ｺﾞｼｯｸM-PRO" panose="020F0600000000000000" pitchFamily="50" charset="-128"/>
                <a:ea typeface="HG丸ｺﾞｼｯｸM-PRO" panose="020F0600000000000000" pitchFamily="50" charset="-128"/>
              </a:rPr>
              <a:t>R4</a:t>
            </a:r>
            <a:r>
              <a:rPr kumimoji="1" lang="ja-JP" altLang="en-US" sz="1300" b="1" dirty="0">
                <a:latin typeface="HG丸ｺﾞｼｯｸM-PRO" panose="020F0600000000000000" pitchFamily="50" charset="-128"/>
                <a:ea typeface="HG丸ｺﾞｼｯｸM-PRO" panose="020F0600000000000000" pitchFamily="50" charset="-128"/>
              </a:rPr>
              <a:t>年</a:t>
            </a:r>
            <a:r>
              <a:rPr kumimoji="1" lang="en-US" altLang="ja-JP" sz="1300" b="1" dirty="0">
                <a:latin typeface="HG丸ｺﾞｼｯｸM-PRO" panose="020F0600000000000000" pitchFamily="50" charset="-128"/>
                <a:ea typeface="HG丸ｺﾞｼｯｸM-PRO" panose="020F0600000000000000" pitchFamily="50" charset="-128"/>
              </a:rPr>
              <a:t>9</a:t>
            </a:r>
            <a:r>
              <a:rPr kumimoji="1" lang="ja-JP" altLang="en-US" sz="1300" b="1" dirty="0">
                <a:latin typeface="HG丸ｺﾞｼｯｸM-PRO" panose="020F0600000000000000" pitchFamily="50" charset="-128"/>
                <a:ea typeface="HG丸ｺﾞｼｯｸM-PRO" panose="020F0600000000000000" pitchFamily="50" charset="-128"/>
              </a:rPr>
              <a:t>月</a:t>
            </a:r>
            <a:r>
              <a:rPr kumimoji="1" lang="en-US" altLang="ja-JP" sz="1300" b="1" dirty="0">
                <a:latin typeface="HG丸ｺﾞｼｯｸM-PRO" panose="020F0600000000000000" pitchFamily="50" charset="-128"/>
                <a:ea typeface="HG丸ｺﾞｼｯｸM-PRO" panose="020F0600000000000000" pitchFamily="50" charset="-128"/>
              </a:rPr>
              <a:t>19</a:t>
            </a:r>
            <a:r>
              <a:rPr kumimoji="1" lang="ja-JP" altLang="en-US" sz="1300" b="1" dirty="0">
                <a:latin typeface="HG丸ｺﾞｼｯｸM-PRO" panose="020F0600000000000000" pitchFamily="50" charset="-128"/>
                <a:ea typeface="HG丸ｺﾞｼｯｸM-PRO" panose="020F0600000000000000" pitchFamily="50" charset="-128"/>
              </a:rPr>
              <a:t>日（月）　</a:t>
            </a:r>
            <a:r>
              <a:rPr kumimoji="1" lang="en-US" altLang="ja-JP" sz="1300" b="1" dirty="0">
                <a:latin typeface="HG丸ｺﾞｼｯｸM-PRO" panose="020F0600000000000000" pitchFamily="50" charset="-128"/>
                <a:ea typeface="HG丸ｺﾞｼｯｸM-PRO" panose="020F0600000000000000" pitchFamily="50" charset="-128"/>
              </a:rPr>
              <a:t>13</a:t>
            </a:r>
            <a:r>
              <a:rPr kumimoji="1" lang="ja-JP" altLang="en-US" sz="1300" b="1" dirty="0">
                <a:latin typeface="HG丸ｺﾞｼｯｸM-PRO" panose="020F0600000000000000" pitchFamily="50" charset="-128"/>
                <a:ea typeface="HG丸ｺﾞｼｯｸM-PRO" panose="020F0600000000000000" pitchFamily="50" charset="-128"/>
              </a:rPr>
              <a:t>時～</a:t>
            </a:r>
            <a:r>
              <a:rPr kumimoji="1" lang="en-US" altLang="ja-JP" sz="1300" b="1" dirty="0">
                <a:latin typeface="HG丸ｺﾞｼｯｸM-PRO" panose="020F0600000000000000" pitchFamily="50" charset="-128"/>
                <a:ea typeface="HG丸ｺﾞｼｯｸM-PRO" panose="020F0600000000000000" pitchFamily="50" charset="-128"/>
              </a:rPr>
              <a:t>14</a:t>
            </a:r>
            <a:r>
              <a:rPr kumimoji="1" lang="ja-JP" altLang="en-US" sz="1300" b="1" dirty="0">
                <a:latin typeface="HG丸ｺﾞｼｯｸM-PRO" panose="020F0600000000000000" pitchFamily="50" charset="-128"/>
                <a:ea typeface="HG丸ｺﾞｼｯｸM-PRO" panose="020F0600000000000000" pitchFamily="50" charset="-128"/>
              </a:rPr>
              <a:t>時</a:t>
            </a:r>
            <a:endParaRPr kumimoji="1" lang="en-US" altLang="ja-JP" sz="1300" b="1" dirty="0">
              <a:latin typeface="HG丸ｺﾞｼｯｸM-PRO" panose="020F0600000000000000" pitchFamily="50" charset="-128"/>
              <a:ea typeface="HG丸ｺﾞｼｯｸM-PRO" panose="020F0600000000000000" pitchFamily="50" charset="-128"/>
            </a:endParaRPr>
          </a:p>
          <a:p>
            <a:r>
              <a:rPr kumimoji="1" lang="ja-JP" altLang="en-US" sz="1300" b="1" dirty="0">
                <a:latin typeface="HG丸ｺﾞｼｯｸM-PRO" panose="020F0600000000000000" pitchFamily="50" charset="-128"/>
                <a:ea typeface="HG丸ｺﾞｼｯｸM-PRO" panose="020F0600000000000000" pitchFamily="50" charset="-128"/>
              </a:rPr>
              <a:t>　　テーマ　　「地域包括ケア時代の到来と認知症医療」</a:t>
            </a:r>
            <a:endParaRPr kumimoji="1" lang="en-US" altLang="ja-JP" sz="1300" b="1" dirty="0">
              <a:latin typeface="HG丸ｺﾞｼｯｸM-PRO" panose="020F0600000000000000" pitchFamily="50" charset="-128"/>
              <a:ea typeface="HG丸ｺﾞｼｯｸM-PRO" panose="020F0600000000000000" pitchFamily="50" charset="-128"/>
            </a:endParaRPr>
          </a:p>
          <a:p>
            <a:r>
              <a:rPr kumimoji="1" lang="ja-JP" altLang="en-US" sz="1300" b="1" dirty="0">
                <a:latin typeface="HG丸ｺﾞｼｯｸM-PRO" panose="020F0600000000000000" pitchFamily="50" charset="-128"/>
                <a:ea typeface="HG丸ｺﾞｼｯｸM-PRO" panose="020F0600000000000000" pitchFamily="50" charset="-128"/>
              </a:rPr>
              <a:t>　　講　師　　長野県立こころの医療センター駒ヶ根</a:t>
            </a:r>
            <a:endParaRPr kumimoji="1" lang="en-US" altLang="ja-JP" sz="1300" b="1" dirty="0">
              <a:latin typeface="HG丸ｺﾞｼｯｸM-PRO" panose="020F0600000000000000" pitchFamily="50" charset="-128"/>
              <a:ea typeface="HG丸ｺﾞｼｯｸM-PRO" panose="020F0600000000000000" pitchFamily="50" charset="-128"/>
            </a:endParaRPr>
          </a:p>
          <a:p>
            <a:r>
              <a:rPr kumimoji="1" lang="ja-JP" altLang="en-US" sz="1300" b="1" dirty="0">
                <a:latin typeface="HG丸ｺﾞｼｯｸM-PRO" panose="020F0600000000000000" pitchFamily="50" charset="-128"/>
                <a:ea typeface="HG丸ｺﾞｼｯｸM-PRO" panose="020F0600000000000000" pitchFamily="50" charset="-128"/>
              </a:rPr>
              <a:t>　　　　　　　　　　　　　　院　長　　埴原 秋児 先生</a:t>
            </a:r>
            <a:endParaRPr kumimoji="1" lang="en-US" altLang="ja-JP" sz="1300" b="1"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xmlns="" id="{F8250CC6-7ADE-2E18-0544-1AB63E2D4CEC}"/>
              </a:ext>
            </a:extLst>
          </p:cNvPr>
          <p:cNvSpPr txBox="1"/>
          <p:nvPr/>
        </p:nvSpPr>
        <p:spPr>
          <a:xfrm>
            <a:off x="3267617" y="5052663"/>
            <a:ext cx="4188240" cy="1292662"/>
          </a:xfrm>
          <a:prstGeom prst="rect">
            <a:avLst/>
          </a:prstGeom>
          <a:noFill/>
        </p:spPr>
        <p:txBody>
          <a:bodyPr wrap="square" rtlCol="0">
            <a:spAutoFit/>
          </a:bodyPr>
          <a:lstStyle/>
          <a:p>
            <a:r>
              <a:rPr kumimoji="1" lang="ja-JP" altLang="en-US" sz="1600" b="1" dirty="0">
                <a:solidFill>
                  <a:schemeClr val="accent2">
                    <a:lumMod val="75000"/>
                  </a:schemeClr>
                </a:solidFill>
                <a:latin typeface="HG丸ｺﾞｼｯｸM-PRO" panose="020F0600000000000000" pitchFamily="50" charset="-128"/>
                <a:ea typeface="HG丸ｺﾞｼｯｸM-PRO" panose="020F0600000000000000" pitchFamily="50" charset="-128"/>
              </a:rPr>
              <a:t>認知症に関するパネル展示</a:t>
            </a:r>
            <a:endParaRPr kumimoji="1" lang="en-US" altLang="ja-JP" sz="1600" b="1" dirty="0">
              <a:solidFill>
                <a:schemeClr val="accent2">
                  <a:lumMod val="75000"/>
                </a:schemeClr>
              </a:solidFill>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a:t>
            </a:r>
            <a:r>
              <a:rPr kumimoji="1" lang="ja-JP" altLang="en-US" sz="1200" b="1" dirty="0">
                <a:latin typeface="HG丸ｺﾞｼｯｸM-PRO" panose="020F0600000000000000" pitchFamily="50" charset="-128"/>
                <a:ea typeface="HG丸ｺﾞｼｯｸM-PRO" panose="020F0600000000000000" pitchFamily="50" charset="-128"/>
              </a:rPr>
              <a:t>日　時　</a:t>
            </a:r>
            <a:r>
              <a:rPr kumimoji="1" lang="en-US" altLang="ja-JP" sz="1200" b="1" dirty="0">
                <a:latin typeface="HG丸ｺﾞｼｯｸM-PRO" panose="020F0600000000000000" pitchFamily="50" charset="-128"/>
                <a:ea typeface="HG丸ｺﾞｼｯｸM-PRO" panose="020F0600000000000000" pitchFamily="50" charset="-128"/>
              </a:rPr>
              <a:t>R4</a:t>
            </a:r>
            <a:r>
              <a:rPr kumimoji="1" lang="ja-JP" altLang="en-US" sz="1200" b="1" dirty="0">
                <a:latin typeface="HG丸ｺﾞｼｯｸM-PRO" panose="020F0600000000000000" pitchFamily="50" charset="-128"/>
                <a:ea typeface="HG丸ｺﾞｼｯｸM-PRO" panose="020F0600000000000000" pitchFamily="50" charset="-128"/>
              </a:rPr>
              <a:t>年９月</a:t>
            </a:r>
            <a:r>
              <a:rPr kumimoji="1" lang="en-US" altLang="ja-JP" sz="1200" b="1" dirty="0">
                <a:latin typeface="HG丸ｺﾞｼｯｸM-PRO" panose="020F0600000000000000" pitchFamily="50" charset="-128"/>
                <a:ea typeface="HG丸ｺﾞｼｯｸM-PRO" panose="020F0600000000000000" pitchFamily="50" charset="-128"/>
              </a:rPr>
              <a:t>15</a:t>
            </a:r>
            <a:r>
              <a:rPr kumimoji="1" lang="ja-JP" altLang="en-US" sz="1200" b="1" dirty="0">
                <a:latin typeface="HG丸ｺﾞｼｯｸM-PRO" panose="020F0600000000000000" pitchFamily="50" charset="-128"/>
                <a:ea typeface="HG丸ｺﾞｼｯｸM-PRO" panose="020F0600000000000000" pitchFamily="50" charset="-128"/>
              </a:rPr>
              <a:t>日（木）～</a:t>
            </a:r>
            <a:r>
              <a:rPr kumimoji="1" lang="en-US" altLang="ja-JP" sz="1200" b="1" dirty="0">
                <a:latin typeface="HG丸ｺﾞｼｯｸM-PRO" panose="020F0600000000000000" pitchFamily="50" charset="-128"/>
                <a:ea typeface="HG丸ｺﾞｼｯｸM-PRO" panose="020F0600000000000000" pitchFamily="50" charset="-128"/>
              </a:rPr>
              <a:t>21</a:t>
            </a:r>
            <a:r>
              <a:rPr kumimoji="1" lang="ja-JP" altLang="en-US" sz="1200" b="1" dirty="0">
                <a:latin typeface="HG丸ｺﾞｼｯｸM-PRO" panose="020F0600000000000000" pitchFamily="50" charset="-128"/>
                <a:ea typeface="HG丸ｺﾞｼｯｸM-PRO" panose="020F0600000000000000" pitchFamily="50" charset="-128"/>
              </a:rPr>
              <a:t>日（水）</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　場　所　あづみ病院外来棟２階廊下</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　内　容　認知症について・服薬管理について・</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　　　　　大北地域のサポートの紹介など</a:t>
            </a:r>
            <a:r>
              <a:rPr kumimoji="1" lang="en-US" altLang="ja-JP" sz="1200" b="1" dirty="0">
                <a:latin typeface="HG丸ｺﾞｼｯｸM-PRO" panose="020F0600000000000000" pitchFamily="50" charset="-128"/>
                <a:ea typeface="HG丸ｺﾞｼｯｸM-PRO" panose="020F0600000000000000" pitchFamily="50" charset="-128"/>
              </a:rPr>
              <a:t>…</a:t>
            </a:r>
          </a:p>
          <a:p>
            <a:r>
              <a:rPr kumimoji="1" lang="ja-JP" altLang="en-US" sz="1200" b="1" dirty="0">
                <a:latin typeface="HG丸ｺﾞｼｯｸM-PRO" panose="020F0600000000000000" pitchFamily="50" charset="-128"/>
                <a:ea typeface="HG丸ｺﾞｼｯｸM-PRO" panose="020F0600000000000000" pitchFamily="50" charset="-128"/>
              </a:rPr>
              <a:t>　　　　　　　関心のある方はぜひご覧ください！</a:t>
            </a:r>
          </a:p>
        </p:txBody>
      </p:sp>
      <p:sp>
        <p:nvSpPr>
          <p:cNvPr id="8" name="テキスト ボックス 7">
            <a:extLst>
              <a:ext uri="{FF2B5EF4-FFF2-40B4-BE49-F238E27FC236}">
                <a16:creationId xmlns:a16="http://schemas.microsoft.com/office/drawing/2014/main" xmlns="" id="{2B0C2190-BB6D-B254-66CE-CB6F6F84A3EF}"/>
              </a:ext>
            </a:extLst>
          </p:cNvPr>
          <p:cNvSpPr txBox="1"/>
          <p:nvPr/>
        </p:nvSpPr>
        <p:spPr>
          <a:xfrm>
            <a:off x="638769" y="6576680"/>
            <a:ext cx="4010766" cy="1477328"/>
          </a:xfrm>
          <a:prstGeom prst="rect">
            <a:avLst/>
          </a:prstGeom>
          <a:noFill/>
        </p:spPr>
        <p:txBody>
          <a:bodyPr wrap="square" rtlCol="0">
            <a:spAutoFit/>
          </a:bodyPr>
          <a:lstStyle/>
          <a:p>
            <a:r>
              <a:rPr kumimoji="1" lang="ja-JP" altLang="en-US" sz="1600" b="1" dirty="0">
                <a:solidFill>
                  <a:schemeClr val="accent2">
                    <a:lumMod val="75000"/>
                  </a:schemeClr>
                </a:solidFill>
                <a:latin typeface="HG丸ｺﾞｼｯｸM-PRO" panose="020F0600000000000000" pitchFamily="50" charset="-128"/>
                <a:ea typeface="HG丸ｺﾞｼｯｸM-PRO" panose="020F0600000000000000" pitchFamily="50" charset="-128"/>
              </a:rPr>
              <a:t>オレンジリングメッセージ</a:t>
            </a:r>
            <a:endParaRPr kumimoji="1" lang="en-US" altLang="ja-JP" sz="1600" b="1" dirty="0">
              <a:solidFill>
                <a:schemeClr val="accent2">
                  <a:lumMod val="75000"/>
                </a:schemeClr>
              </a:solidFill>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a:t>
            </a:r>
            <a:r>
              <a:rPr kumimoji="1" lang="ja-JP" altLang="en-US" sz="1200" b="1" dirty="0">
                <a:latin typeface="HG丸ｺﾞｼｯｸM-PRO" panose="020F0600000000000000" pitchFamily="50" charset="-128"/>
                <a:ea typeface="HG丸ｺﾞｼｯｸM-PRO" panose="020F0600000000000000" pitchFamily="50" charset="-128"/>
              </a:rPr>
              <a:t>日　時　</a:t>
            </a:r>
            <a:r>
              <a:rPr kumimoji="1" lang="en-US" altLang="ja-JP" sz="1200" b="1" dirty="0">
                <a:latin typeface="HG丸ｺﾞｼｯｸM-PRO" panose="020F0600000000000000" pitchFamily="50" charset="-128"/>
                <a:ea typeface="HG丸ｺﾞｼｯｸM-PRO" panose="020F0600000000000000" pitchFamily="50" charset="-128"/>
              </a:rPr>
              <a:t>R4</a:t>
            </a:r>
            <a:r>
              <a:rPr kumimoji="1" lang="ja-JP" altLang="en-US" sz="1200" b="1" dirty="0">
                <a:latin typeface="HG丸ｺﾞｼｯｸM-PRO" panose="020F0600000000000000" pitchFamily="50" charset="-128"/>
                <a:ea typeface="HG丸ｺﾞｼｯｸM-PRO" panose="020F0600000000000000" pitchFamily="50" charset="-128"/>
              </a:rPr>
              <a:t>年</a:t>
            </a:r>
            <a:r>
              <a:rPr kumimoji="1" lang="en-US" altLang="ja-JP" sz="1200" b="1" dirty="0">
                <a:latin typeface="HG丸ｺﾞｼｯｸM-PRO" panose="020F0600000000000000" pitchFamily="50" charset="-128"/>
                <a:ea typeface="HG丸ｺﾞｼｯｸM-PRO" panose="020F0600000000000000" pitchFamily="50" charset="-128"/>
              </a:rPr>
              <a:t>9</a:t>
            </a:r>
            <a:r>
              <a:rPr kumimoji="1" lang="ja-JP" altLang="en-US" sz="1200" b="1" dirty="0">
                <a:latin typeface="HG丸ｺﾞｼｯｸM-PRO" panose="020F0600000000000000" pitchFamily="50" charset="-128"/>
                <a:ea typeface="HG丸ｺﾞｼｯｸM-PRO" panose="020F0600000000000000" pitchFamily="50" charset="-128"/>
              </a:rPr>
              <a:t>月</a:t>
            </a:r>
            <a:r>
              <a:rPr kumimoji="1" lang="en-US" altLang="ja-JP" sz="1200" b="1" dirty="0">
                <a:latin typeface="HG丸ｺﾞｼｯｸM-PRO" panose="020F0600000000000000" pitchFamily="50" charset="-128"/>
                <a:ea typeface="HG丸ｺﾞｼｯｸM-PRO" panose="020F0600000000000000" pitchFamily="50" charset="-128"/>
              </a:rPr>
              <a:t>15</a:t>
            </a:r>
            <a:r>
              <a:rPr kumimoji="1" lang="ja-JP" altLang="en-US" sz="1200" b="1" dirty="0">
                <a:latin typeface="HG丸ｺﾞｼｯｸM-PRO" panose="020F0600000000000000" pitchFamily="50" charset="-128"/>
                <a:ea typeface="HG丸ｺﾞｼｯｸM-PRO" panose="020F0600000000000000" pitchFamily="50" charset="-128"/>
              </a:rPr>
              <a:t>日（木）～</a:t>
            </a:r>
            <a:r>
              <a:rPr kumimoji="1" lang="en-US" altLang="ja-JP" sz="1200" b="1" dirty="0">
                <a:latin typeface="HG丸ｺﾞｼｯｸM-PRO" panose="020F0600000000000000" pitchFamily="50" charset="-128"/>
                <a:ea typeface="HG丸ｺﾞｼｯｸM-PRO" panose="020F0600000000000000" pitchFamily="50" charset="-128"/>
              </a:rPr>
              <a:t>21</a:t>
            </a:r>
            <a:r>
              <a:rPr kumimoji="1" lang="ja-JP" altLang="en-US" sz="1200" b="1" dirty="0">
                <a:latin typeface="HG丸ｺﾞｼｯｸM-PRO" panose="020F0600000000000000" pitchFamily="50" charset="-128"/>
                <a:ea typeface="HG丸ｺﾞｼｯｸM-PRO" panose="020F0600000000000000" pitchFamily="50" charset="-128"/>
              </a:rPr>
              <a:t>日（水）</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　場　所　あづみ病院外来棟</a:t>
            </a:r>
            <a:r>
              <a:rPr kumimoji="1" lang="en-US" altLang="ja-JP" sz="1200" b="1" dirty="0">
                <a:latin typeface="HG丸ｺﾞｼｯｸM-PRO" panose="020F0600000000000000" pitchFamily="50" charset="-128"/>
                <a:ea typeface="HG丸ｺﾞｼｯｸM-PRO" panose="020F0600000000000000" pitchFamily="50" charset="-128"/>
              </a:rPr>
              <a:t>2</a:t>
            </a:r>
            <a:r>
              <a:rPr kumimoji="1" lang="ja-JP" altLang="en-US" sz="1200" b="1" dirty="0">
                <a:latin typeface="HG丸ｺﾞｼｯｸM-PRO" panose="020F0600000000000000" pitchFamily="50" charset="-128"/>
                <a:ea typeface="HG丸ｺﾞｼｯｸM-PRO" panose="020F0600000000000000" pitchFamily="50" charset="-128"/>
              </a:rPr>
              <a:t>階廊下</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認知症に関するメッセージをオレンジの付箋に記載していただくコーナーです。</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皆様のメッセージをパネルに貼り、オレンジリングの形を造ります！</a:t>
            </a:r>
            <a:endParaRPr kumimoji="1" lang="en-US" altLang="ja-JP" sz="1200" b="1" dirty="0">
              <a:latin typeface="HG丸ｺﾞｼｯｸM-PRO" panose="020F0600000000000000" pitchFamily="50" charset="-128"/>
              <a:ea typeface="HG丸ｺﾞｼｯｸM-PRO" panose="020F0600000000000000" pitchFamily="50" charset="-128"/>
            </a:endParaRPr>
          </a:p>
        </p:txBody>
      </p:sp>
      <p:sp>
        <p:nvSpPr>
          <p:cNvPr id="11" name="吹き出し: 円形 10">
            <a:extLst>
              <a:ext uri="{FF2B5EF4-FFF2-40B4-BE49-F238E27FC236}">
                <a16:creationId xmlns:a16="http://schemas.microsoft.com/office/drawing/2014/main" xmlns="" id="{E3755928-F637-FA45-75ED-1B63A71C784D}"/>
              </a:ext>
            </a:extLst>
          </p:cNvPr>
          <p:cNvSpPr/>
          <p:nvPr/>
        </p:nvSpPr>
        <p:spPr>
          <a:xfrm>
            <a:off x="238417" y="600996"/>
            <a:ext cx="6705600" cy="1248727"/>
          </a:xfrm>
          <a:prstGeom prst="wedgeEllipseCallout">
            <a:avLst>
              <a:gd name="adj1" fmla="val -34042"/>
              <a:gd name="adj2" fmla="val -518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i="0" dirty="0">
                <a:solidFill>
                  <a:schemeClr val="accent2">
                    <a:lumMod val="75000"/>
                  </a:schemeClr>
                </a:solidFill>
                <a:latin typeface="HG丸ｺﾞｼｯｸM-PRO" panose="020F0600000000000000" pitchFamily="50" charset="-128"/>
                <a:ea typeface="HG丸ｺﾞｼｯｸM-PRO" panose="020F0600000000000000" pitchFamily="50" charset="-128"/>
              </a:rPr>
              <a:t>アルツハイマーデーって？</a:t>
            </a:r>
            <a:endParaRPr lang="en-US" altLang="ja-JP" sz="1050" b="1" i="0" dirty="0">
              <a:solidFill>
                <a:schemeClr val="accent2">
                  <a:lumMod val="75000"/>
                </a:schemeClr>
              </a:solidFill>
              <a:latin typeface="HG丸ｺﾞｼｯｸM-PRO" panose="020F0600000000000000" pitchFamily="50" charset="-128"/>
              <a:ea typeface="HG丸ｺﾞｼｯｸM-PRO" panose="020F0600000000000000" pitchFamily="50" charset="-128"/>
            </a:endParaRPr>
          </a:p>
          <a:p>
            <a:r>
              <a:rPr lang="en-US" altLang="ja-JP" sz="1000" b="0" i="0" dirty="0">
                <a:solidFill>
                  <a:srgbClr val="2E3136"/>
                </a:solidFill>
                <a:effectLst/>
                <a:latin typeface="HG丸ｺﾞｼｯｸM-PRO" panose="020F0600000000000000" pitchFamily="50" charset="-128"/>
                <a:ea typeface="HG丸ｺﾞｼｯｸM-PRO" panose="020F0600000000000000" pitchFamily="50" charset="-128"/>
              </a:rPr>
              <a:t>1994</a:t>
            </a:r>
            <a:r>
              <a:rPr lang="ja-JP" altLang="en-US" sz="1000" b="0" i="0" dirty="0">
                <a:solidFill>
                  <a:srgbClr val="2E3136"/>
                </a:solidFill>
                <a:effectLst/>
                <a:latin typeface="HG丸ｺﾞｼｯｸM-PRO" panose="020F0600000000000000" pitchFamily="50" charset="-128"/>
                <a:ea typeface="HG丸ｺﾞｼｯｸM-PRO" panose="020F0600000000000000" pitchFamily="50" charset="-128"/>
              </a:rPr>
              <a:t>年</a:t>
            </a:r>
            <a:r>
              <a:rPr lang="en-US" altLang="ja-JP" sz="1000" b="0" i="0" dirty="0">
                <a:solidFill>
                  <a:srgbClr val="2E3136"/>
                </a:solidFill>
                <a:effectLst/>
                <a:latin typeface="HG丸ｺﾞｼｯｸM-PRO" panose="020F0600000000000000" pitchFamily="50" charset="-128"/>
                <a:ea typeface="HG丸ｺﾞｼｯｸM-PRO" panose="020F0600000000000000" pitchFamily="50" charset="-128"/>
              </a:rPr>
              <a:t>9</a:t>
            </a:r>
            <a:r>
              <a:rPr lang="ja-JP" altLang="en-US" sz="1000" b="0" i="0" dirty="0">
                <a:solidFill>
                  <a:srgbClr val="2E3136"/>
                </a:solidFill>
                <a:effectLst/>
                <a:latin typeface="HG丸ｺﾞｼｯｸM-PRO" panose="020F0600000000000000" pitchFamily="50" charset="-128"/>
                <a:ea typeface="HG丸ｺﾞｼｯｸM-PRO" panose="020F0600000000000000" pitchFamily="50" charset="-128"/>
              </a:rPr>
              <a:t>月</a:t>
            </a:r>
            <a:r>
              <a:rPr lang="en-US" altLang="ja-JP" sz="1000" b="0" i="0" dirty="0">
                <a:solidFill>
                  <a:srgbClr val="2E3136"/>
                </a:solidFill>
                <a:effectLst/>
                <a:latin typeface="HG丸ｺﾞｼｯｸM-PRO" panose="020F0600000000000000" pitchFamily="50" charset="-128"/>
                <a:ea typeface="HG丸ｺﾞｼｯｸM-PRO" panose="020F0600000000000000" pitchFamily="50" charset="-128"/>
              </a:rPr>
              <a:t>21</a:t>
            </a:r>
            <a:r>
              <a:rPr lang="ja-JP" altLang="en-US" sz="1000" b="0" i="0" dirty="0">
                <a:solidFill>
                  <a:srgbClr val="2E3136"/>
                </a:solidFill>
                <a:effectLst/>
                <a:latin typeface="HG丸ｺﾞｼｯｸM-PRO" panose="020F0600000000000000" pitchFamily="50" charset="-128"/>
                <a:ea typeface="HG丸ｺﾞｼｯｸM-PRO" panose="020F0600000000000000" pitchFamily="50" charset="-128"/>
              </a:rPr>
              <a:t>日、スコットランドで第</a:t>
            </a:r>
            <a:r>
              <a:rPr lang="en-US" altLang="ja-JP" sz="1000" b="0" i="0" dirty="0">
                <a:solidFill>
                  <a:srgbClr val="2E3136"/>
                </a:solidFill>
                <a:effectLst/>
                <a:latin typeface="HG丸ｺﾞｼｯｸM-PRO" panose="020F0600000000000000" pitchFamily="50" charset="-128"/>
                <a:ea typeface="HG丸ｺﾞｼｯｸM-PRO" panose="020F0600000000000000" pitchFamily="50" charset="-128"/>
              </a:rPr>
              <a:t>10</a:t>
            </a:r>
            <a:r>
              <a:rPr lang="ja-JP" altLang="en-US" sz="1000" b="0" i="0" dirty="0">
                <a:solidFill>
                  <a:srgbClr val="2E3136"/>
                </a:solidFill>
                <a:effectLst/>
                <a:latin typeface="HG丸ｺﾞｼｯｸM-PRO" panose="020F0600000000000000" pitchFamily="50" charset="-128"/>
                <a:ea typeface="HG丸ｺﾞｼｯｸM-PRO" panose="020F0600000000000000" pitchFamily="50" charset="-128"/>
              </a:rPr>
              <a:t>回国際アルツハイマー病協会国際会議が開催されました。会議の初日であるこの日を「世界アルツハイマーデー」と宣言し、日本でも、この日を中心に認知症の啓蒙を実施しています。９月を「世界アルツハイマー月間」と定め、認知症への理解を呼びかけるなどの活動を行っています。</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7" name="四角形: 角を丸くする 16">
            <a:extLst>
              <a:ext uri="{FF2B5EF4-FFF2-40B4-BE49-F238E27FC236}">
                <a16:creationId xmlns:a16="http://schemas.microsoft.com/office/drawing/2014/main" xmlns="" id="{767A3F81-F29F-E2DF-107F-7E066779EC83}"/>
              </a:ext>
            </a:extLst>
          </p:cNvPr>
          <p:cNvSpPr/>
          <p:nvPr/>
        </p:nvSpPr>
        <p:spPr>
          <a:xfrm>
            <a:off x="1519166" y="1881427"/>
            <a:ext cx="4144101" cy="5647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latin typeface="HG丸ｺﾞｼｯｸM-PRO" panose="020F0600000000000000" pitchFamily="50" charset="-128"/>
                <a:ea typeface="HG丸ｺﾞｼｯｸM-PRO" panose="020F0600000000000000" pitchFamily="50" charset="-128"/>
              </a:rPr>
              <a:t>アルツハイマーデーに</a:t>
            </a:r>
            <a:r>
              <a:rPr kumimoji="1" lang="ja-JP" altLang="en-US" sz="1400" b="1" dirty="0">
                <a:latin typeface="HG丸ｺﾞｼｯｸM-PRO" panose="020F0600000000000000" pitchFamily="50" charset="-128"/>
                <a:ea typeface="HG丸ｺﾞｼｯｸM-PRO" panose="020F0600000000000000" pitchFamily="50" charset="-128"/>
              </a:rPr>
              <a:t>賛同し</a:t>
            </a:r>
            <a:endParaRPr kumimoji="1" lang="en-US" altLang="ja-JP" sz="1400" b="1" dirty="0">
              <a:latin typeface="HG丸ｺﾞｼｯｸM-PRO" panose="020F0600000000000000" pitchFamily="50" charset="-128"/>
              <a:ea typeface="HG丸ｺﾞｼｯｸM-PRO" panose="020F0600000000000000" pitchFamily="50" charset="-128"/>
            </a:endParaRPr>
          </a:p>
          <a:p>
            <a:pPr algn="ctr"/>
            <a:r>
              <a:rPr kumimoji="1" lang="ja-JP" altLang="en-US" sz="1400" b="1" dirty="0">
                <a:latin typeface="HG丸ｺﾞｼｯｸM-PRO" panose="020F0600000000000000" pitchFamily="50" charset="-128"/>
                <a:ea typeface="HG丸ｺﾞｼｯｸM-PRO" panose="020F0600000000000000" pitchFamily="50" charset="-128"/>
              </a:rPr>
              <a:t>大北地域でも以下の活動を行います！</a:t>
            </a:r>
          </a:p>
        </p:txBody>
      </p:sp>
      <p:sp>
        <p:nvSpPr>
          <p:cNvPr id="20" name="正方形/長方形 19">
            <a:extLst>
              <a:ext uri="{FF2B5EF4-FFF2-40B4-BE49-F238E27FC236}">
                <a16:creationId xmlns:a16="http://schemas.microsoft.com/office/drawing/2014/main" xmlns="" id="{6C0F80E0-C68E-1B36-247E-4A4F4A6CADEB}"/>
              </a:ext>
            </a:extLst>
          </p:cNvPr>
          <p:cNvSpPr/>
          <p:nvPr/>
        </p:nvSpPr>
        <p:spPr>
          <a:xfrm>
            <a:off x="2924862" y="4966784"/>
            <a:ext cx="469525" cy="584775"/>
          </a:xfrm>
          <a:prstGeom prst="rect">
            <a:avLst/>
          </a:prstGeom>
          <a:noFill/>
        </p:spPr>
        <p:txBody>
          <a:bodyPr wrap="square" lIns="91440" tIns="45720" rIns="91440" bIns="45720">
            <a:spAutoFit/>
          </a:bodyPr>
          <a:lstStyle/>
          <a:p>
            <a:pPr algn="ctr"/>
            <a:r>
              <a:rPr lang="ja-JP" altLang="en-US" sz="3200" b="1" dirty="0">
                <a:ln w="12700" cmpd="sng">
                  <a:solidFill>
                    <a:schemeClr val="accent4"/>
                  </a:solidFill>
                  <a:prstDash val="solid"/>
                </a:ln>
                <a:solidFill>
                  <a:schemeClr val="accent2"/>
                </a:solidFill>
              </a:rPr>
              <a:t>２</a:t>
            </a:r>
            <a:endParaRPr lang="ja-JP" altLang="en-US" sz="3200" b="1" cap="none" spc="0" dirty="0">
              <a:ln w="12700" cmpd="sng">
                <a:solidFill>
                  <a:schemeClr val="accent4"/>
                </a:solidFill>
                <a:prstDash val="solid"/>
              </a:ln>
              <a:solidFill>
                <a:schemeClr val="accent2"/>
              </a:solidFill>
              <a:effectLst/>
            </a:endParaRPr>
          </a:p>
        </p:txBody>
      </p:sp>
      <p:sp>
        <p:nvSpPr>
          <p:cNvPr id="21" name="正方形/長方形 20">
            <a:extLst>
              <a:ext uri="{FF2B5EF4-FFF2-40B4-BE49-F238E27FC236}">
                <a16:creationId xmlns:a16="http://schemas.microsoft.com/office/drawing/2014/main" xmlns="" id="{1427EFC5-3712-3C10-3E21-EFE87527EED1}"/>
              </a:ext>
            </a:extLst>
          </p:cNvPr>
          <p:cNvSpPr/>
          <p:nvPr/>
        </p:nvSpPr>
        <p:spPr>
          <a:xfrm>
            <a:off x="281667" y="6476366"/>
            <a:ext cx="469525" cy="584775"/>
          </a:xfrm>
          <a:prstGeom prst="rect">
            <a:avLst/>
          </a:prstGeom>
          <a:noFill/>
        </p:spPr>
        <p:txBody>
          <a:bodyPr wrap="square" lIns="91440" tIns="45720" rIns="91440" bIns="45720">
            <a:spAutoFit/>
          </a:bodyPr>
          <a:lstStyle/>
          <a:p>
            <a:pPr algn="ctr"/>
            <a:r>
              <a:rPr lang="ja-JP" altLang="en-US" sz="3200" b="1" cap="none" spc="0" dirty="0">
                <a:ln w="12700" cmpd="sng">
                  <a:solidFill>
                    <a:schemeClr val="accent4"/>
                  </a:solidFill>
                  <a:prstDash val="solid"/>
                </a:ln>
                <a:solidFill>
                  <a:schemeClr val="accent2"/>
                </a:solidFill>
                <a:effectLst/>
              </a:rPr>
              <a:t>３</a:t>
            </a:r>
          </a:p>
        </p:txBody>
      </p:sp>
      <p:sp>
        <p:nvSpPr>
          <p:cNvPr id="22" name="正方形/長方形 21">
            <a:extLst>
              <a:ext uri="{FF2B5EF4-FFF2-40B4-BE49-F238E27FC236}">
                <a16:creationId xmlns:a16="http://schemas.microsoft.com/office/drawing/2014/main" xmlns="" id="{49EC9443-7B59-EB60-5A76-72ACAB7C0E8E}"/>
              </a:ext>
            </a:extLst>
          </p:cNvPr>
          <p:cNvSpPr/>
          <p:nvPr/>
        </p:nvSpPr>
        <p:spPr>
          <a:xfrm>
            <a:off x="843207" y="2422847"/>
            <a:ext cx="469525" cy="584775"/>
          </a:xfrm>
          <a:prstGeom prst="rect">
            <a:avLst/>
          </a:prstGeom>
          <a:noFill/>
        </p:spPr>
        <p:txBody>
          <a:bodyPr wrap="square" lIns="91440" tIns="45720" rIns="91440" bIns="45720">
            <a:spAutoFit/>
          </a:bodyPr>
          <a:lstStyle/>
          <a:p>
            <a:pPr algn="ctr"/>
            <a:r>
              <a:rPr lang="ja-JP" altLang="en-US" sz="3200" b="1" cap="none" spc="0" dirty="0">
                <a:ln w="12700" cmpd="sng">
                  <a:solidFill>
                    <a:schemeClr val="accent4"/>
                  </a:solidFill>
                  <a:prstDash val="solid"/>
                </a:ln>
                <a:solidFill>
                  <a:schemeClr val="accent2"/>
                </a:solidFill>
                <a:effectLst/>
              </a:rPr>
              <a:t>１</a:t>
            </a:r>
          </a:p>
        </p:txBody>
      </p:sp>
      <p:sp>
        <p:nvSpPr>
          <p:cNvPr id="23" name="吹き出し: 角を丸めた四角形 22">
            <a:extLst>
              <a:ext uri="{FF2B5EF4-FFF2-40B4-BE49-F238E27FC236}">
                <a16:creationId xmlns:a16="http://schemas.microsoft.com/office/drawing/2014/main" xmlns="" id="{12F9066C-C554-AEA6-E05C-5BA9D410EC55}"/>
              </a:ext>
            </a:extLst>
          </p:cNvPr>
          <p:cNvSpPr/>
          <p:nvPr/>
        </p:nvSpPr>
        <p:spPr>
          <a:xfrm>
            <a:off x="4873252" y="6401599"/>
            <a:ext cx="1920421" cy="1464048"/>
          </a:xfrm>
          <a:prstGeom prst="wedgeRoundRectCallout">
            <a:avLst>
              <a:gd name="adj1" fmla="val -68448"/>
              <a:gd name="adj2" fmla="val 26465"/>
              <a:gd name="adj3"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認知症支援の色は</a:t>
            </a:r>
            <a:r>
              <a:rPr kumimoji="1" lang="ja-JP" altLang="en-US" sz="1000" b="1" dirty="0">
                <a:solidFill>
                  <a:schemeClr val="accent2">
                    <a:lumMod val="75000"/>
                  </a:schemeClr>
                </a:solidFill>
                <a:latin typeface="HG丸ｺﾞｼｯｸM-PRO" panose="020F0600000000000000" pitchFamily="50" charset="-128"/>
                <a:ea typeface="HG丸ｺﾞｼｯｸM-PRO" panose="020F0600000000000000" pitchFamily="50" charset="-128"/>
              </a:rPr>
              <a:t>オレンジ</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。認知症を正しく理解し、認知症の人や家族を温かく見守り支援する人を</a:t>
            </a:r>
            <a:r>
              <a:rPr kumimoji="1" lang="ja-JP" altLang="en-US" sz="1000" b="1" dirty="0">
                <a:solidFill>
                  <a:schemeClr val="accent2">
                    <a:lumMod val="75000"/>
                  </a:schemeClr>
                </a:solidFill>
                <a:latin typeface="HG丸ｺﾞｼｯｸM-PRO" panose="020F0600000000000000" pitchFamily="50" charset="-128"/>
                <a:ea typeface="HG丸ｺﾞｼｯｸM-PRO" panose="020F0600000000000000" pitchFamily="50" charset="-128"/>
              </a:rPr>
              <a:t>「認知症サポーター</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」と呼び、サポーターの目印として着用するリングを「</a:t>
            </a:r>
            <a:r>
              <a:rPr kumimoji="1" lang="ja-JP" altLang="en-US" sz="1000" b="1" dirty="0">
                <a:solidFill>
                  <a:schemeClr val="accent2">
                    <a:lumMod val="75000"/>
                  </a:schemeClr>
                </a:solidFill>
                <a:latin typeface="HG丸ｺﾞｼｯｸM-PRO" panose="020F0600000000000000" pitchFamily="50" charset="-128"/>
                <a:ea typeface="HG丸ｺﾞｼｯｸM-PRO" panose="020F0600000000000000" pitchFamily="50" charset="-128"/>
              </a:rPr>
              <a:t>オレンジリング</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」といいます。</a:t>
            </a:r>
          </a:p>
        </p:txBody>
      </p:sp>
      <p:pic>
        <p:nvPicPr>
          <p:cNvPr id="1026" name="Picture 2" descr="ソース画像を表示">
            <a:extLst>
              <a:ext uri="{FF2B5EF4-FFF2-40B4-BE49-F238E27FC236}">
                <a16:creationId xmlns:a16="http://schemas.microsoft.com/office/drawing/2014/main" xmlns="" id="{83D1FC01-4513-A3EC-88FC-67117141D6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157447">
            <a:off x="6066607" y="7567938"/>
            <a:ext cx="747951" cy="549863"/>
          </a:xfrm>
          <a:prstGeom prst="rect">
            <a:avLst/>
          </a:prstGeom>
          <a:noFill/>
          <a:extLst>
            <a:ext uri="{909E8E84-426E-40DD-AFC4-6F175D3DCCD1}">
              <a14:hiddenFill xmlns:a14="http://schemas.microsoft.com/office/drawing/2010/main">
                <a:solidFill>
                  <a:srgbClr val="FFFFFF"/>
                </a:solidFill>
              </a14:hiddenFill>
            </a:ext>
          </a:extLst>
        </p:spPr>
      </p:pic>
      <p:sp>
        <p:nvSpPr>
          <p:cNvPr id="24" name="吹き出し: 角を丸めた四角形 23">
            <a:extLst>
              <a:ext uri="{FF2B5EF4-FFF2-40B4-BE49-F238E27FC236}">
                <a16:creationId xmlns:a16="http://schemas.microsoft.com/office/drawing/2014/main" xmlns="" id="{1B1C2DB4-4B94-6E16-C843-2BC200AE2E7B}"/>
              </a:ext>
            </a:extLst>
          </p:cNvPr>
          <p:cNvSpPr/>
          <p:nvPr/>
        </p:nvSpPr>
        <p:spPr>
          <a:xfrm>
            <a:off x="459127" y="3647408"/>
            <a:ext cx="6394385" cy="1300665"/>
          </a:xfrm>
          <a:prstGeom prst="wedgeRoundRectCallout">
            <a:avLst>
              <a:gd name="adj1" fmla="val -28674"/>
              <a:gd name="adj2" fmla="val -45398"/>
              <a:gd name="adj3" fmla="val 16667"/>
            </a:avLst>
          </a:prstGeom>
          <a:noFill/>
          <a:ln w="19050">
            <a:solidFill>
              <a:schemeClr val="accent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市民公開講座のお申し込みについて</a:t>
            </a:r>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（申し込み締め切り：</a:t>
            </a:r>
            <a:r>
              <a:rPr kumimoji="1" lang="en-US" altLang="ja-JP" sz="1000" b="1" dirty="0">
                <a:solidFill>
                  <a:schemeClr val="tx1"/>
                </a:solidFill>
                <a:latin typeface="HG丸ｺﾞｼｯｸM-PRO" panose="020F0600000000000000" pitchFamily="50" charset="-128"/>
                <a:ea typeface="HG丸ｺﾞｼｯｸM-PRO" panose="020F0600000000000000" pitchFamily="50" charset="-128"/>
              </a:rPr>
              <a:t>R4</a:t>
            </a:r>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b="1" dirty="0">
                <a:solidFill>
                  <a:schemeClr val="tx1"/>
                </a:solidFill>
                <a:latin typeface="HG丸ｺﾞｼｯｸM-PRO" panose="020F0600000000000000" pitchFamily="50" charset="-128"/>
                <a:ea typeface="HG丸ｺﾞｼｯｸM-PRO" panose="020F0600000000000000" pitchFamily="50" charset="-128"/>
              </a:rPr>
              <a:t>9/16</a:t>
            </a:r>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　先着</a:t>
            </a:r>
            <a:r>
              <a:rPr kumimoji="1" lang="en-US" altLang="ja-JP" sz="1000" b="1" dirty="0">
                <a:solidFill>
                  <a:schemeClr val="tx1"/>
                </a:solidFill>
                <a:latin typeface="HG丸ｺﾞｼｯｸM-PRO" panose="020F0600000000000000" pitchFamily="50" charset="-128"/>
                <a:ea typeface="HG丸ｺﾞｼｯｸM-PRO" panose="020F0600000000000000" pitchFamily="50" charset="-128"/>
              </a:rPr>
              <a:t>500</a:t>
            </a:r>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名まで）</a:t>
            </a:r>
            <a:endParaRPr kumimoji="1" lang="en-US" altLang="ja-JP" sz="10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　①</a:t>
            </a: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Web</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で視聴→以下の</a:t>
            </a: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URL</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または</a:t>
            </a: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QR</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コードからお申し込み下さい。</a:t>
            </a: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　　</a:t>
            </a:r>
            <a:r>
              <a:rPr lang="en-US" altLang="ja-JP" sz="1050" u="sng" dirty="0">
                <a:hlinkClick r:id="rId4"/>
              </a:rPr>
              <a:t>https://us02web.zoom.us/webinar/register/WN_UZjbxbvATFW_SvAFyguYZQ</a:t>
            </a:r>
            <a:endParaRPr lang="ja-JP" altLang="ja-JP" sz="1050" dirty="0"/>
          </a:p>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　②会場での視聴を希望の方→大北地域の各市町村毎に少人数での視聴会場を設けます。お申込み・</a:t>
            </a: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　　　　　　　　　　　　　　詳細については、お住まいの地域包括支援センター（ちらし下段）へ</a:t>
            </a: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　　　　　　　　　　　　　　お問い合わせください。</a:t>
            </a: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R4</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10/1</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10/15</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までオンデマンド視聴が可能です。</a:t>
            </a:r>
          </a:p>
        </p:txBody>
      </p:sp>
      <p:sp>
        <p:nvSpPr>
          <p:cNvPr id="32" name="正方形/長方形 31">
            <a:extLst>
              <a:ext uri="{FF2B5EF4-FFF2-40B4-BE49-F238E27FC236}">
                <a16:creationId xmlns:a16="http://schemas.microsoft.com/office/drawing/2014/main" xmlns="" id="{4650D645-901F-FD50-41E2-1587E2F2DED6}"/>
              </a:ext>
            </a:extLst>
          </p:cNvPr>
          <p:cNvSpPr/>
          <p:nvPr/>
        </p:nvSpPr>
        <p:spPr>
          <a:xfrm rot="695829">
            <a:off x="2218779" y="5087962"/>
            <a:ext cx="604082" cy="817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xmlns="" id="{1D792030-9867-4F5E-978C-A094DE46DCA1}"/>
              </a:ext>
            </a:extLst>
          </p:cNvPr>
          <p:cNvSpPr/>
          <p:nvPr/>
        </p:nvSpPr>
        <p:spPr>
          <a:xfrm>
            <a:off x="1444787" y="5044895"/>
            <a:ext cx="619791" cy="8541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吹き出し: 角を丸めた四角形 34">
            <a:extLst>
              <a:ext uri="{FF2B5EF4-FFF2-40B4-BE49-F238E27FC236}">
                <a16:creationId xmlns:a16="http://schemas.microsoft.com/office/drawing/2014/main" xmlns="" id="{63CE9475-9976-5771-82D0-BF92454B25B3}"/>
              </a:ext>
            </a:extLst>
          </p:cNvPr>
          <p:cNvSpPr/>
          <p:nvPr/>
        </p:nvSpPr>
        <p:spPr>
          <a:xfrm rot="21107057" flipH="1">
            <a:off x="667825" y="5106124"/>
            <a:ext cx="491305" cy="629632"/>
          </a:xfrm>
          <a:prstGeom prst="wedgeRoundRectCallout">
            <a:avLst>
              <a:gd name="adj1" fmla="val -10035"/>
              <a:gd name="adj2" fmla="val 40576"/>
              <a:gd name="adj3"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 dirty="0">
                <a:solidFill>
                  <a:schemeClr val="tx1"/>
                </a:solidFill>
                <a:latin typeface="HG丸ｺﾞｼｯｸM-PRO" panose="020F0600000000000000" pitchFamily="50" charset="-128"/>
                <a:ea typeface="HG丸ｺﾞｼｯｸM-PRO" panose="020F0600000000000000" pitchFamily="50" charset="-128"/>
              </a:rPr>
              <a:t>認知症サポーターと</a:t>
            </a:r>
            <a:endParaRPr kumimoji="1" lang="en-US" altLang="ja-JP" sz="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200" dirty="0">
                <a:solidFill>
                  <a:schemeClr val="tx1"/>
                </a:solidFill>
                <a:latin typeface="HG丸ｺﾞｼｯｸM-PRO" panose="020F0600000000000000" pitchFamily="50" charset="-128"/>
                <a:ea typeface="HG丸ｺﾞｼｯｸM-PRO" panose="020F0600000000000000" pitchFamily="50" charset="-128"/>
              </a:rPr>
              <a:t>　オレンジリング</a:t>
            </a:r>
            <a:endParaRPr kumimoji="1" lang="en-US" altLang="ja-JP" sz="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200" dirty="0">
                <a:solidFill>
                  <a:schemeClr val="tx1"/>
                </a:solidFill>
                <a:latin typeface="HG丸ｺﾞｼｯｸM-PRO" panose="020F0600000000000000" pitchFamily="50" charset="-128"/>
                <a:ea typeface="HG丸ｺﾞｼｯｸM-PRO" panose="020F0600000000000000" pitchFamily="50" charset="-128"/>
              </a:rPr>
              <a:t>認知症支援の色は</a:t>
            </a:r>
            <a:r>
              <a:rPr kumimoji="1" lang="ja-JP" altLang="en-US" sz="200" b="1" dirty="0">
                <a:solidFill>
                  <a:schemeClr val="accent2">
                    <a:lumMod val="75000"/>
                  </a:schemeClr>
                </a:solidFill>
                <a:latin typeface="HG丸ｺﾞｼｯｸM-PRO" panose="020F0600000000000000" pitchFamily="50" charset="-128"/>
                <a:ea typeface="HG丸ｺﾞｼｯｸM-PRO" panose="020F0600000000000000" pitchFamily="50" charset="-128"/>
              </a:rPr>
              <a:t>オレンジ</a:t>
            </a:r>
            <a:r>
              <a:rPr kumimoji="1" lang="ja-JP" altLang="en-US" sz="200" dirty="0">
                <a:solidFill>
                  <a:schemeClr val="tx1"/>
                </a:solidFill>
                <a:latin typeface="HG丸ｺﾞｼｯｸM-PRO" panose="020F0600000000000000" pitchFamily="50" charset="-128"/>
                <a:ea typeface="HG丸ｺﾞｼｯｸM-PRO" panose="020F0600000000000000" pitchFamily="50" charset="-128"/>
              </a:rPr>
              <a:t>。認知症を正しく理解し、認知症の人や家族を温かく見守り支援する人を</a:t>
            </a:r>
            <a:r>
              <a:rPr kumimoji="1" lang="ja-JP" altLang="en-US" sz="200" b="1" dirty="0">
                <a:solidFill>
                  <a:schemeClr val="accent2">
                    <a:lumMod val="75000"/>
                  </a:schemeClr>
                </a:solidFill>
                <a:latin typeface="HG丸ｺﾞｼｯｸM-PRO" panose="020F0600000000000000" pitchFamily="50" charset="-128"/>
                <a:ea typeface="HG丸ｺﾞｼｯｸM-PRO" panose="020F0600000000000000" pitchFamily="50" charset="-128"/>
              </a:rPr>
              <a:t>「認知症サポーター</a:t>
            </a:r>
            <a:r>
              <a:rPr kumimoji="1" lang="ja-JP" altLang="en-US" sz="200" dirty="0">
                <a:solidFill>
                  <a:schemeClr val="tx1"/>
                </a:solidFill>
                <a:latin typeface="HG丸ｺﾞｼｯｸM-PRO" panose="020F0600000000000000" pitchFamily="50" charset="-128"/>
                <a:ea typeface="HG丸ｺﾞｼｯｸM-PRO" panose="020F0600000000000000" pitchFamily="50" charset="-128"/>
              </a:rPr>
              <a:t>」と呼び、サポーターの目印として着用するリングを「</a:t>
            </a:r>
            <a:r>
              <a:rPr kumimoji="1" lang="ja-JP" altLang="en-US" sz="200" b="1" dirty="0">
                <a:solidFill>
                  <a:schemeClr val="accent2">
                    <a:lumMod val="75000"/>
                  </a:schemeClr>
                </a:solidFill>
                <a:latin typeface="HG丸ｺﾞｼｯｸM-PRO" panose="020F0600000000000000" pitchFamily="50" charset="-128"/>
                <a:ea typeface="HG丸ｺﾞｼｯｸM-PRO" panose="020F0600000000000000" pitchFamily="50" charset="-128"/>
              </a:rPr>
              <a:t>オレンジリング</a:t>
            </a:r>
            <a:r>
              <a:rPr kumimoji="1" lang="ja-JP" altLang="en-US" sz="200" dirty="0">
                <a:solidFill>
                  <a:schemeClr val="tx1"/>
                </a:solidFill>
                <a:latin typeface="HG丸ｺﾞｼｯｸM-PRO" panose="020F0600000000000000" pitchFamily="50" charset="-128"/>
                <a:ea typeface="HG丸ｺﾞｼｯｸM-PRO" panose="020F0600000000000000" pitchFamily="50" charset="-128"/>
              </a:rPr>
              <a:t>」といいます。</a:t>
            </a:r>
          </a:p>
        </p:txBody>
      </p:sp>
      <p:pic>
        <p:nvPicPr>
          <p:cNvPr id="38" name="Picture 2" descr="ソース画像を表示">
            <a:extLst>
              <a:ext uri="{FF2B5EF4-FFF2-40B4-BE49-F238E27FC236}">
                <a16:creationId xmlns:a16="http://schemas.microsoft.com/office/drawing/2014/main" xmlns="" id="{4D35DA92-2F93-32A5-EB0F-220DA49D8BD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708955" flipH="1">
            <a:off x="927903" y="5616130"/>
            <a:ext cx="282399" cy="207608"/>
          </a:xfrm>
          <a:prstGeom prst="rect">
            <a:avLst/>
          </a:prstGeom>
          <a:noFill/>
          <a:extLst>
            <a:ext uri="{909E8E84-426E-40DD-AFC4-6F175D3DCCD1}">
              <a14:hiddenFill xmlns:a14="http://schemas.microsoft.com/office/drawing/2010/main">
                <a:solidFill>
                  <a:srgbClr val="FFFFFF"/>
                </a:solidFill>
              </a14:hiddenFill>
            </a:ext>
          </a:extLst>
        </p:spPr>
      </p:pic>
      <p:pic>
        <p:nvPicPr>
          <p:cNvPr id="39" name="図 38" descr="349.jpg">
            <a:extLst>
              <a:ext uri="{FF2B5EF4-FFF2-40B4-BE49-F238E27FC236}">
                <a16:creationId xmlns:a16="http://schemas.microsoft.com/office/drawing/2014/main" xmlns="" id="{B96EF1D7-065D-15D3-EFA0-E01DE5AB62BC}"/>
              </a:ext>
            </a:extLst>
          </p:cNvPr>
          <p:cNvPicPr>
            <a:picLocks noChangeAspect="1"/>
          </p:cNvPicPr>
          <p:nvPr/>
        </p:nvPicPr>
        <p:blipFill>
          <a:blip r:embed="rId6" cstate="print"/>
          <a:stretch>
            <a:fillRect/>
          </a:stretch>
        </p:blipFill>
        <p:spPr>
          <a:xfrm rot="404155">
            <a:off x="2073639" y="5952685"/>
            <a:ext cx="652042" cy="531922"/>
          </a:xfrm>
          <a:prstGeom prst="rect">
            <a:avLst/>
          </a:prstGeom>
        </p:spPr>
      </p:pic>
      <p:pic>
        <p:nvPicPr>
          <p:cNvPr id="40" name="図 39" descr="353.JPG">
            <a:extLst>
              <a:ext uri="{FF2B5EF4-FFF2-40B4-BE49-F238E27FC236}">
                <a16:creationId xmlns:a16="http://schemas.microsoft.com/office/drawing/2014/main" xmlns="" id="{7341F195-E749-9059-C411-F714B0D5B6A4}"/>
              </a:ext>
            </a:extLst>
          </p:cNvPr>
          <p:cNvPicPr>
            <a:picLocks noChangeAspect="1"/>
          </p:cNvPicPr>
          <p:nvPr/>
        </p:nvPicPr>
        <p:blipFill>
          <a:blip r:embed="rId7" cstate="print"/>
          <a:stretch>
            <a:fillRect/>
          </a:stretch>
        </p:blipFill>
        <p:spPr>
          <a:xfrm rot="20611431">
            <a:off x="868198" y="5940170"/>
            <a:ext cx="525128" cy="585786"/>
          </a:xfrm>
          <a:prstGeom prst="rect">
            <a:avLst/>
          </a:prstGeom>
        </p:spPr>
      </p:pic>
      <p:sp>
        <p:nvSpPr>
          <p:cNvPr id="43" name="テキスト ボックス 42">
            <a:extLst>
              <a:ext uri="{FF2B5EF4-FFF2-40B4-BE49-F238E27FC236}">
                <a16:creationId xmlns:a16="http://schemas.microsoft.com/office/drawing/2014/main" xmlns="" id="{11E768D7-6438-95F3-AFFC-9E41B6FA6D48}"/>
              </a:ext>
            </a:extLst>
          </p:cNvPr>
          <p:cNvSpPr txBox="1"/>
          <p:nvPr/>
        </p:nvSpPr>
        <p:spPr>
          <a:xfrm>
            <a:off x="1470149" y="5069173"/>
            <a:ext cx="583835" cy="769441"/>
          </a:xfrm>
          <a:prstGeom prst="rect">
            <a:avLst/>
          </a:prstGeom>
          <a:solidFill>
            <a:schemeClr val="accent5">
              <a:lumMod val="40000"/>
              <a:lumOff val="60000"/>
            </a:schemeClr>
          </a:solidFill>
        </p:spPr>
        <p:txBody>
          <a:bodyPr wrap="square" rtlCol="0">
            <a:spAutoFit/>
          </a:bodyPr>
          <a:lstStyle/>
          <a:p>
            <a:r>
              <a:rPr kumimoji="1" lang="ja-JP" altLang="en-US" sz="200" b="1" u="sng" dirty="0">
                <a:latin typeface="HGPｺﾞｼｯｸM" panose="020B0600000000000000" pitchFamily="50" charset="-128"/>
                <a:ea typeface="HGPｺﾞｼｯｸM" panose="020B0600000000000000" pitchFamily="50" charset="-128"/>
              </a:rPr>
              <a:t>お薬カレンダー・薬ボックスを利用する</a:t>
            </a:r>
            <a:endParaRPr kumimoji="1" lang="en-US" altLang="ja-JP" sz="200" dirty="0">
              <a:latin typeface="HGPｺﾞｼｯｸM" panose="020B0600000000000000" pitchFamily="50" charset="-128"/>
              <a:ea typeface="HGPｺﾞｼｯｸM" panose="020B0600000000000000" pitchFamily="50" charset="-128"/>
            </a:endParaRPr>
          </a:p>
          <a:p>
            <a:endParaRPr lang="en-US" altLang="ja-JP" sz="200" dirty="0">
              <a:latin typeface="HGPｺﾞｼｯｸM" panose="020B0600000000000000" pitchFamily="50" charset="-128"/>
              <a:ea typeface="HGPｺﾞｼｯｸM" panose="020B0600000000000000" pitchFamily="50" charset="-128"/>
            </a:endParaRPr>
          </a:p>
          <a:p>
            <a:r>
              <a:rPr lang="ja-JP" altLang="en-US" sz="200" dirty="0">
                <a:latin typeface="HGPｺﾞｼｯｸM" panose="020B0600000000000000" pitchFamily="50" charset="-128"/>
                <a:ea typeface="HGPｺﾞｼｯｸM" panose="020B0600000000000000" pitchFamily="50" charset="-128"/>
              </a:rPr>
              <a:t>処方された薬を薬袋の中から取り出す作業は、</a:t>
            </a:r>
            <a:endParaRPr lang="en-US" altLang="ja-JP" sz="200" dirty="0">
              <a:latin typeface="HGPｺﾞｼｯｸM" panose="020B0600000000000000" pitchFamily="50" charset="-128"/>
              <a:ea typeface="HGPｺﾞｼｯｸM" panose="020B0600000000000000" pitchFamily="50" charset="-128"/>
            </a:endParaRPr>
          </a:p>
          <a:p>
            <a:r>
              <a:rPr lang="ja-JP" altLang="en-US" sz="200" dirty="0">
                <a:latin typeface="HGPｺﾞｼｯｸM" panose="020B0600000000000000" pitchFamily="50" charset="-128"/>
                <a:ea typeface="HGPｺﾞｼｯｸM" panose="020B0600000000000000" pitchFamily="50" charset="-128"/>
              </a:rPr>
              <a:t>忘れやすく混乱しやすいことがあります。</a:t>
            </a:r>
            <a:endParaRPr lang="en-US" altLang="ja-JP" sz="200" dirty="0">
              <a:latin typeface="HGPｺﾞｼｯｸM" panose="020B0600000000000000" pitchFamily="50" charset="-128"/>
              <a:ea typeface="HGPｺﾞｼｯｸM" panose="020B0600000000000000" pitchFamily="50" charset="-128"/>
            </a:endParaRPr>
          </a:p>
          <a:p>
            <a:r>
              <a:rPr lang="ja-JP" altLang="en-US" sz="200" dirty="0">
                <a:latin typeface="HGPｺﾞｼｯｸM" panose="020B0600000000000000" pitchFamily="50" charset="-128"/>
                <a:ea typeface="HGPｺﾞｼｯｸM" panose="020B0600000000000000" pitchFamily="50" charset="-128"/>
              </a:rPr>
              <a:t>ご本人が、日にちや曜日の理解ができる段階の場合、薬を「朝・昼・夕・寝る前」に分けて、見やすい場所にセットしておくことで飲み間違いを予防できることがあります。</a:t>
            </a:r>
            <a:endParaRPr lang="en-US" altLang="ja-JP" sz="200" dirty="0">
              <a:latin typeface="HGPｺﾞｼｯｸM" panose="020B0600000000000000" pitchFamily="50" charset="-128"/>
              <a:ea typeface="HGPｺﾞｼｯｸM" panose="020B0600000000000000" pitchFamily="50" charset="-128"/>
            </a:endParaRPr>
          </a:p>
          <a:p>
            <a:r>
              <a:rPr lang="ja-JP" altLang="en-US" sz="200" dirty="0">
                <a:latin typeface="HGPｺﾞｼｯｸM" panose="020B0600000000000000" pitchFamily="50" charset="-128"/>
                <a:ea typeface="HGPｺﾞｼｯｸM" panose="020B0600000000000000" pitchFamily="50" charset="-128"/>
              </a:rPr>
              <a:t>セットした場所のお薬が残っていれば、飲んでいないことが他の人から見ても把握しやすくなります。</a:t>
            </a:r>
            <a:endParaRPr lang="en-US" altLang="ja-JP" sz="200" dirty="0">
              <a:latin typeface="HGPｺﾞｼｯｸM" panose="020B0600000000000000" pitchFamily="50" charset="-128"/>
              <a:ea typeface="HGPｺﾞｼｯｸM" panose="020B0600000000000000" pitchFamily="50" charset="-128"/>
            </a:endParaRPr>
          </a:p>
          <a:p>
            <a:r>
              <a:rPr lang="ja-JP" altLang="en-US" sz="200" dirty="0">
                <a:latin typeface="HGPｺﾞｼｯｸM" panose="020B0600000000000000" pitchFamily="50" charset="-128"/>
                <a:ea typeface="HGPｺﾞｼｯｸM" panose="020B0600000000000000" pitchFamily="50" charset="-128"/>
              </a:rPr>
              <a:t>１日分～１週間分のセットができますが、飲んだことを忘れてまた飲んでしまうなど危険がある方の場合は、１日分だけセットするなど、その方の様子に合わせて対応することが必要です。</a:t>
            </a:r>
            <a:endParaRPr lang="en-US" altLang="ja-JP" sz="200" dirty="0">
              <a:latin typeface="HGPｺﾞｼｯｸM" panose="020B0600000000000000" pitchFamily="50" charset="-128"/>
              <a:ea typeface="HGPｺﾞｼｯｸM" panose="020B0600000000000000" pitchFamily="50" charset="-128"/>
            </a:endParaRPr>
          </a:p>
          <a:p>
            <a:r>
              <a:rPr lang="ja-JP" altLang="en-US" sz="200" dirty="0">
                <a:latin typeface="HGPｺﾞｼｯｸM" panose="020B0600000000000000" pitchFamily="50" charset="-128"/>
                <a:ea typeface="HGPｺﾞｼｯｸM" panose="020B0600000000000000" pitchFamily="50" charset="-128"/>
              </a:rPr>
              <a:t>市販のお薬カレンダー・薬ボックスは、薬局やネット通販で購入できます。ご本人の飲みかたに合う物を工夫して作成することも一つです。</a:t>
            </a:r>
            <a:endParaRPr lang="en-US" altLang="ja-JP" sz="200" dirty="0">
              <a:latin typeface="HGPｺﾞｼｯｸM" panose="020B0600000000000000" pitchFamily="50" charset="-128"/>
              <a:ea typeface="HGPｺﾞｼｯｸM" panose="020B0600000000000000" pitchFamily="50" charset="-128"/>
            </a:endParaRPr>
          </a:p>
        </p:txBody>
      </p:sp>
      <p:sp>
        <p:nvSpPr>
          <p:cNvPr id="47" name="角丸四角形 42">
            <a:extLst>
              <a:ext uri="{FF2B5EF4-FFF2-40B4-BE49-F238E27FC236}">
                <a16:creationId xmlns:a16="http://schemas.microsoft.com/office/drawing/2014/main" xmlns="" id="{B3758411-D89D-B7F2-2B6B-40ABA8A38EAC}"/>
              </a:ext>
            </a:extLst>
          </p:cNvPr>
          <p:cNvSpPr/>
          <p:nvPr/>
        </p:nvSpPr>
        <p:spPr>
          <a:xfrm rot="706044">
            <a:off x="2270818" y="5075210"/>
            <a:ext cx="550396" cy="5511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sz="200" kern="100" dirty="0">
                <a:solidFill>
                  <a:schemeClr val="accent2">
                    <a:lumMod val="75000"/>
                  </a:schemeClr>
                </a:solidFill>
                <a:effectLst/>
                <a:latin typeface="HG丸ｺﾞｼｯｸM-PRO" pitchFamily="50" charset="-128"/>
                <a:ea typeface="HG丸ｺﾞｼｯｸM-PRO" pitchFamily="50" charset="-128"/>
                <a:cs typeface="Times New Roman"/>
              </a:rPr>
              <a:t>●</a:t>
            </a:r>
            <a:r>
              <a:rPr lang="ja-JP" altLang="en-US" sz="200" b="1" kern="100" dirty="0">
                <a:solidFill>
                  <a:srgbClr val="000000"/>
                </a:solidFill>
                <a:effectLst/>
                <a:latin typeface="HG丸ｺﾞｼｯｸM-PRO" pitchFamily="50" charset="-128"/>
                <a:ea typeface="HG丸ｺﾞｼｯｸM-PRO" pitchFamily="50" charset="-128"/>
                <a:cs typeface="Times New Roman"/>
              </a:rPr>
              <a:t>症状について</a:t>
            </a:r>
            <a:endParaRPr lang="en-US" altLang="ja-JP" sz="200" b="1" kern="100" dirty="0">
              <a:solidFill>
                <a:schemeClr val="accent2">
                  <a:lumMod val="75000"/>
                </a:schemeClr>
              </a:solidFill>
              <a:effectLst/>
              <a:latin typeface="HG丸ｺﾞｼｯｸM-PRO" pitchFamily="50" charset="-128"/>
              <a:ea typeface="HG丸ｺﾞｼｯｸM-PRO" pitchFamily="50" charset="-128"/>
              <a:cs typeface="Times New Roman"/>
            </a:endParaRPr>
          </a:p>
          <a:p>
            <a:pPr algn="just">
              <a:spcAft>
                <a:spcPts val="0"/>
              </a:spcAft>
            </a:pPr>
            <a:r>
              <a:rPr lang="ja-JP" altLang="en-US" sz="200" kern="100" dirty="0">
                <a:solidFill>
                  <a:srgbClr val="000000"/>
                </a:solidFill>
                <a:effectLst/>
                <a:latin typeface="HG丸ｺﾞｼｯｸM-PRO" pitchFamily="50" charset="-128"/>
                <a:ea typeface="HG丸ｺﾞｼｯｸM-PRO" pitchFamily="50" charset="-128"/>
                <a:cs typeface="Times New Roman"/>
              </a:rPr>
              <a:t>　</a:t>
            </a:r>
            <a:r>
              <a:rPr lang="ja-JP" sz="200" kern="100" dirty="0">
                <a:solidFill>
                  <a:srgbClr val="000000"/>
                </a:solidFill>
                <a:effectLst/>
                <a:latin typeface="HG丸ｺﾞｼｯｸM-PRO" pitchFamily="50" charset="-128"/>
                <a:ea typeface="HG丸ｺﾞｼｯｸM-PRO" pitchFamily="50" charset="-128"/>
                <a:cs typeface="Times New Roman"/>
              </a:rPr>
              <a:t>中核症状については、進行を緩やかにする薬が使われるようになりました。</a:t>
            </a:r>
            <a:endParaRPr lang="ja-JP" sz="200" kern="100" dirty="0">
              <a:effectLst/>
              <a:latin typeface="HG丸ｺﾞｼｯｸM-PRO" pitchFamily="50" charset="-128"/>
              <a:ea typeface="HG丸ｺﾞｼｯｸM-PRO" pitchFamily="50" charset="-128"/>
              <a:cs typeface="Times New Roman"/>
            </a:endParaRPr>
          </a:p>
          <a:p>
            <a:pPr algn="just">
              <a:spcAft>
                <a:spcPts val="0"/>
              </a:spcAft>
            </a:pPr>
            <a:r>
              <a:rPr lang="ja-JP" altLang="en-US" sz="200" kern="100" dirty="0">
                <a:solidFill>
                  <a:srgbClr val="000000"/>
                </a:solidFill>
                <a:effectLst/>
                <a:latin typeface="HG丸ｺﾞｼｯｸM-PRO" pitchFamily="50" charset="-128"/>
                <a:ea typeface="HG丸ｺﾞｼｯｸM-PRO" pitchFamily="50" charset="-128"/>
                <a:cs typeface="Times New Roman"/>
              </a:rPr>
              <a:t>　</a:t>
            </a:r>
            <a:r>
              <a:rPr lang="ja-JP" sz="200" kern="100" dirty="0">
                <a:solidFill>
                  <a:srgbClr val="000000"/>
                </a:solidFill>
                <a:effectLst/>
                <a:latin typeface="HG丸ｺﾞｼｯｸM-PRO" pitchFamily="50" charset="-128"/>
                <a:ea typeface="HG丸ｺﾞｼｯｸM-PRO" pitchFamily="50" charset="-128"/>
                <a:cs typeface="Times New Roman"/>
              </a:rPr>
              <a:t>周辺症状：ＢＰＳＤについては、ご本人に合った対応方法を考えて行うこ</a:t>
            </a:r>
            <a:r>
              <a:rPr lang="ja-JP" altLang="en-US" sz="200" kern="100" dirty="0">
                <a:solidFill>
                  <a:srgbClr val="000000"/>
                </a:solidFill>
                <a:effectLst/>
                <a:latin typeface="HG丸ｺﾞｼｯｸM-PRO" pitchFamily="50" charset="-128"/>
                <a:ea typeface="HG丸ｺﾞｼｯｸM-PRO" pitchFamily="50" charset="-128"/>
                <a:cs typeface="Times New Roman"/>
              </a:rPr>
              <a:t>とと、薬による治</a:t>
            </a:r>
            <a:endParaRPr lang="en-US" altLang="ja-JP" sz="200" kern="100" dirty="0">
              <a:solidFill>
                <a:srgbClr val="000000"/>
              </a:solidFill>
              <a:effectLst/>
              <a:latin typeface="HG丸ｺﾞｼｯｸM-PRO" pitchFamily="50" charset="-128"/>
              <a:ea typeface="HG丸ｺﾞｼｯｸM-PRO" pitchFamily="50" charset="-128"/>
              <a:cs typeface="Times New Roman"/>
            </a:endParaRPr>
          </a:p>
          <a:p>
            <a:pPr algn="just">
              <a:spcAft>
                <a:spcPts val="0"/>
              </a:spcAft>
            </a:pPr>
            <a:r>
              <a:rPr lang="ja-JP" altLang="en-US" sz="200" kern="100" dirty="0">
                <a:solidFill>
                  <a:srgbClr val="000000"/>
                </a:solidFill>
                <a:latin typeface="HG丸ｺﾞｼｯｸM-PRO" pitchFamily="50" charset="-128"/>
                <a:ea typeface="HG丸ｺﾞｼｯｸM-PRO" pitchFamily="50" charset="-128"/>
                <a:cs typeface="Times New Roman"/>
              </a:rPr>
              <a:t>　</a:t>
            </a:r>
            <a:r>
              <a:rPr lang="ja-JP" altLang="en-US" sz="200" kern="100" dirty="0">
                <a:solidFill>
                  <a:srgbClr val="000000"/>
                </a:solidFill>
                <a:effectLst/>
                <a:latin typeface="HG丸ｺﾞｼｯｸM-PRO" pitchFamily="50" charset="-128"/>
                <a:ea typeface="HG丸ｺﾞｼｯｸM-PRO" pitchFamily="50" charset="-128"/>
                <a:cs typeface="Times New Roman"/>
              </a:rPr>
              <a:t>療を行うことで、</a:t>
            </a:r>
            <a:r>
              <a:rPr lang="ja-JP" sz="200" kern="100" dirty="0">
                <a:solidFill>
                  <a:srgbClr val="000000"/>
                </a:solidFill>
                <a:effectLst/>
                <a:latin typeface="HG丸ｺﾞｼｯｸM-PRO" pitchFamily="50" charset="-128"/>
                <a:ea typeface="HG丸ｺﾞｼｯｸM-PRO" pitchFamily="50" charset="-128"/>
                <a:cs typeface="Times New Roman"/>
              </a:rPr>
              <a:t>大変な時期を乗り切ることができます。一人で悩まずご相談ください。</a:t>
            </a:r>
            <a:endParaRPr lang="ja-JP" sz="200" kern="100" dirty="0">
              <a:effectLst/>
              <a:latin typeface="HG丸ｺﾞｼｯｸM-PRO" pitchFamily="50" charset="-128"/>
              <a:ea typeface="HG丸ｺﾞｼｯｸM-PRO" pitchFamily="50" charset="-128"/>
              <a:cs typeface="Times New Roman"/>
            </a:endParaRPr>
          </a:p>
        </p:txBody>
      </p:sp>
      <p:pic>
        <p:nvPicPr>
          <p:cNvPr id="48" name="図 47" descr="359.JPG">
            <a:extLst>
              <a:ext uri="{FF2B5EF4-FFF2-40B4-BE49-F238E27FC236}">
                <a16:creationId xmlns:a16="http://schemas.microsoft.com/office/drawing/2014/main" xmlns="" id="{CC8260A5-6475-70B1-2DB8-748EB55EFD67}"/>
              </a:ext>
            </a:extLst>
          </p:cNvPr>
          <p:cNvPicPr>
            <a:picLocks noChangeAspect="1"/>
          </p:cNvPicPr>
          <p:nvPr/>
        </p:nvPicPr>
        <p:blipFill>
          <a:blip r:embed="rId8" cstate="print"/>
          <a:stretch>
            <a:fillRect/>
          </a:stretch>
        </p:blipFill>
        <p:spPr>
          <a:xfrm rot="693489">
            <a:off x="2449315" y="5630108"/>
            <a:ext cx="274708" cy="207643"/>
          </a:xfrm>
          <a:prstGeom prst="rect">
            <a:avLst/>
          </a:prstGeom>
        </p:spPr>
      </p:pic>
      <p:pic>
        <p:nvPicPr>
          <p:cNvPr id="49" name="図 48" descr="361.JPG">
            <a:extLst>
              <a:ext uri="{FF2B5EF4-FFF2-40B4-BE49-F238E27FC236}">
                <a16:creationId xmlns:a16="http://schemas.microsoft.com/office/drawing/2014/main" xmlns="" id="{B084640C-4F50-3FC7-E844-FF53B97F8DB5}"/>
              </a:ext>
            </a:extLst>
          </p:cNvPr>
          <p:cNvPicPr>
            <a:picLocks noChangeAspect="1"/>
          </p:cNvPicPr>
          <p:nvPr/>
        </p:nvPicPr>
        <p:blipFill>
          <a:blip r:embed="rId9" cstate="print"/>
          <a:stretch>
            <a:fillRect/>
          </a:stretch>
        </p:blipFill>
        <p:spPr>
          <a:xfrm rot="521479">
            <a:off x="2207242" y="5571722"/>
            <a:ext cx="251119" cy="246380"/>
          </a:xfrm>
          <a:prstGeom prst="rect">
            <a:avLst/>
          </a:prstGeom>
        </p:spPr>
      </p:pic>
      <p:sp>
        <p:nvSpPr>
          <p:cNvPr id="27" name="テキスト ボックス 26">
            <a:extLst>
              <a:ext uri="{FF2B5EF4-FFF2-40B4-BE49-F238E27FC236}">
                <a16:creationId xmlns:a16="http://schemas.microsoft.com/office/drawing/2014/main" xmlns="" id="{1674C9B6-7F7B-B0F4-DD66-D8654AE34AE2}"/>
              </a:ext>
            </a:extLst>
          </p:cNvPr>
          <p:cNvSpPr txBox="1"/>
          <p:nvPr/>
        </p:nvSpPr>
        <p:spPr>
          <a:xfrm>
            <a:off x="43437" y="9303771"/>
            <a:ext cx="7448026" cy="1169551"/>
          </a:xfrm>
          <a:prstGeom prst="rect">
            <a:avLst/>
          </a:prstGeom>
          <a:noFill/>
        </p:spPr>
        <p:txBody>
          <a:bodyPr wrap="square" rtlCol="0">
            <a:spAutoFit/>
          </a:bodyPr>
          <a:lstStyle/>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●市民公開講座　会場視聴申し込み先➡お住まいの市町村の地域包括支援センターへお電話ください（平日の</a:t>
            </a:r>
            <a:r>
              <a:rPr kumimoji="1" lang="en-US" altLang="ja-JP" sz="1000" dirty="0">
                <a:latin typeface="HG丸ｺﾞｼｯｸM-PRO" panose="020F0600000000000000" pitchFamily="50" charset="-128"/>
                <a:ea typeface="HG丸ｺﾞｼｯｸM-PRO" panose="020F0600000000000000" pitchFamily="50" charset="-128"/>
              </a:rPr>
              <a:t>9</a:t>
            </a:r>
            <a:r>
              <a:rPr kumimoji="1" lang="ja-JP" altLang="en-US" sz="1000" dirty="0">
                <a:latin typeface="HG丸ｺﾞｼｯｸM-PRO" panose="020F0600000000000000" pitchFamily="50" charset="-128"/>
                <a:ea typeface="HG丸ｺﾞｼｯｸM-PRO" panose="020F0600000000000000" pitchFamily="50" charset="-128"/>
              </a:rPr>
              <a:t>時～</a:t>
            </a:r>
            <a:r>
              <a:rPr kumimoji="1" lang="en-US" altLang="ja-JP" sz="1000" dirty="0">
                <a:latin typeface="HG丸ｺﾞｼｯｸM-PRO" panose="020F0600000000000000" pitchFamily="50" charset="-128"/>
                <a:ea typeface="HG丸ｺﾞｼｯｸM-PRO" panose="020F0600000000000000" pitchFamily="50" charset="-128"/>
              </a:rPr>
              <a:t>17</a:t>
            </a:r>
            <a:r>
              <a:rPr kumimoji="1" lang="ja-JP" altLang="en-US" sz="1000" dirty="0">
                <a:latin typeface="HG丸ｺﾞｼｯｸM-PRO" panose="020F0600000000000000" pitchFamily="50" charset="-128"/>
                <a:ea typeface="HG丸ｺﾞｼｯｸM-PRO" panose="020F0600000000000000" pitchFamily="50" charset="-128"/>
              </a:rPr>
              <a:t>時）</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池田町：☎</a:t>
            </a:r>
            <a:r>
              <a:rPr kumimoji="1" lang="en-US" altLang="ja-JP" sz="1000" dirty="0">
                <a:latin typeface="HG丸ｺﾞｼｯｸM-PRO" panose="020F0600000000000000" pitchFamily="50" charset="-128"/>
                <a:ea typeface="HG丸ｺﾞｼｯｸM-PRO" panose="020F0600000000000000" pitchFamily="50" charset="-128"/>
              </a:rPr>
              <a:t>61-5000</a:t>
            </a:r>
            <a:r>
              <a:rPr kumimoji="1" lang="ja-JP" altLang="en-US" sz="1000" dirty="0">
                <a:latin typeface="HG丸ｺﾞｼｯｸM-PRO" panose="020F0600000000000000" pitchFamily="50" charset="-128"/>
                <a:ea typeface="HG丸ｺﾞｼｯｸM-PRO" panose="020F0600000000000000" pitchFamily="50" charset="-128"/>
              </a:rPr>
              <a:t>（総合福祉センターやすらぎの郷内）・松川村：☎</a:t>
            </a:r>
            <a:r>
              <a:rPr kumimoji="1" lang="en-US" altLang="ja-JP" sz="1000" dirty="0">
                <a:latin typeface="HG丸ｺﾞｼｯｸM-PRO" panose="020F0600000000000000" pitchFamily="50" charset="-128"/>
                <a:ea typeface="HG丸ｺﾞｼｯｸM-PRO" panose="020F0600000000000000" pitchFamily="50" charset="-128"/>
              </a:rPr>
              <a:t>62-3290</a:t>
            </a:r>
            <a:r>
              <a:rPr kumimoji="1" lang="ja-JP" altLang="en-US" sz="1000" dirty="0">
                <a:latin typeface="HG丸ｺﾞｼｯｸM-PRO" panose="020F0600000000000000" pitchFamily="50" charset="-128"/>
                <a:ea typeface="HG丸ｺﾞｼｯｸM-PRO" panose="020F0600000000000000" pitchFamily="50" charset="-128"/>
              </a:rPr>
              <a:t>（保健センター内）</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大町市：☎</a:t>
            </a:r>
            <a:r>
              <a:rPr kumimoji="1" lang="en-US" altLang="ja-JP" sz="1000" dirty="0">
                <a:latin typeface="HG丸ｺﾞｼｯｸM-PRO" panose="020F0600000000000000" pitchFamily="50" charset="-128"/>
                <a:ea typeface="HG丸ｺﾞｼｯｸM-PRO" panose="020F0600000000000000" pitchFamily="50" charset="-128"/>
              </a:rPr>
              <a:t>22-0420</a:t>
            </a:r>
            <a:r>
              <a:rPr kumimoji="1" lang="ja-JP" altLang="en-US" sz="1000" dirty="0">
                <a:latin typeface="HG丸ｺﾞｼｯｸM-PRO" panose="020F0600000000000000" pitchFamily="50" charset="-128"/>
                <a:ea typeface="HG丸ｺﾞｼｯｸM-PRO" panose="020F0600000000000000" pitchFamily="50" charset="-128"/>
              </a:rPr>
              <a:t>（市役所内）・白馬村：☎</a:t>
            </a:r>
            <a:r>
              <a:rPr kumimoji="1" lang="en-US" altLang="ja-JP" sz="1000" dirty="0">
                <a:latin typeface="HG丸ｺﾞｼｯｸM-PRO" panose="020F0600000000000000" pitchFamily="50" charset="-128"/>
                <a:ea typeface="HG丸ｺﾞｼｯｸM-PRO" panose="020F0600000000000000" pitchFamily="50" charset="-128"/>
              </a:rPr>
              <a:t>72-6667</a:t>
            </a:r>
            <a:r>
              <a:rPr kumimoji="1" lang="ja-JP" altLang="en-US" sz="1000" dirty="0">
                <a:latin typeface="HG丸ｺﾞｼｯｸM-PRO" panose="020F0600000000000000" pitchFamily="50" charset="-128"/>
                <a:ea typeface="HG丸ｺﾞｼｯｸM-PRO" panose="020F0600000000000000" pitchFamily="50" charset="-128"/>
              </a:rPr>
              <a:t>（村役場内）・小谷村：☎</a:t>
            </a:r>
            <a:r>
              <a:rPr kumimoji="1" lang="en-US" altLang="ja-JP" sz="1000" dirty="0">
                <a:latin typeface="HG丸ｺﾞｼｯｸM-PRO" panose="020F0600000000000000" pitchFamily="50" charset="-128"/>
                <a:ea typeface="HG丸ｺﾞｼｯｸM-PRO" panose="020F0600000000000000" pitchFamily="50" charset="-128"/>
              </a:rPr>
              <a:t>82-3135</a:t>
            </a:r>
            <a:r>
              <a:rPr kumimoji="1" lang="ja-JP" altLang="en-US" sz="1000" dirty="0">
                <a:latin typeface="HG丸ｺﾞｼｯｸM-PRO" panose="020F0600000000000000" pitchFamily="50" charset="-128"/>
                <a:ea typeface="HG丸ｺﾞｼｯｸM-PRO" panose="020F0600000000000000" pitchFamily="50" charset="-128"/>
              </a:rPr>
              <a:t>（村役場内）</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●お問い合わせ先　北アルプス医療センターあづみ病院　認知症疾患医療センター　☎</a:t>
            </a:r>
            <a:r>
              <a:rPr kumimoji="1" lang="en-US" altLang="ja-JP" sz="1000" dirty="0">
                <a:latin typeface="HG丸ｺﾞｼｯｸM-PRO" panose="020F0600000000000000" pitchFamily="50" charset="-128"/>
                <a:ea typeface="HG丸ｺﾞｼｯｸM-PRO" panose="020F0600000000000000" pitchFamily="50" charset="-128"/>
              </a:rPr>
              <a:t>0261-62-3166</a:t>
            </a:r>
            <a:r>
              <a:rPr kumimoji="1" lang="ja-JP" altLang="en-US" sz="1000" dirty="0">
                <a:latin typeface="HG丸ｺﾞｼｯｸM-PRO" panose="020F0600000000000000" pitchFamily="50" charset="-128"/>
                <a:ea typeface="HG丸ｺﾞｼｯｸM-PRO" panose="020F0600000000000000" pitchFamily="50" charset="-128"/>
              </a:rPr>
              <a:t>（病院代表）</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51" name="正方形/長方形 50">
            <a:extLst>
              <a:ext uri="{FF2B5EF4-FFF2-40B4-BE49-F238E27FC236}">
                <a16:creationId xmlns:a16="http://schemas.microsoft.com/office/drawing/2014/main" xmlns="" id="{7ED91986-2900-713F-E837-305943D77A3B}"/>
              </a:ext>
            </a:extLst>
          </p:cNvPr>
          <p:cNvSpPr/>
          <p:nvPr/>
        </p:nvSpPr>
        <p:spPr>
          <a:xfrm rot="21096952">
            <a:off x="611691" y="5078521"/>
            <a:ext cx="619791" cy="784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a:extLst>
              <a:ext uri="{FF2B5EF4-FFF2-40B4-BE49-F238E27FC236}">
                <a16:creationId xmlns:a16="http://schemas.microsoft.com/office/drawing/2014/main" xmlns="" id="{720F2844-C252-3BF3-32B9-AEDF3C71BC0D}"/>
              </a:ext>
            </a:extLst>
          </p:cNvPr>
          <p:cNvSpPr txBox="1"/>
          <p:nvPr/>
        </p:nvSpPr>
        <p:spPr>
          <a:xfrm>
            <a:off x="459127" y="8561272"/>
            <a:ext cx="6705600" cy="784830"/>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主催：北アルプス医療センターあづみ病院　認知症疾患医療センター</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共催：北アルプス広域連合・池田町地域包括支援センター・松川村地域包括支援センター・大町市地域包括支援センター・</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大町市南部地域包括支援センター・大町市北部地域包括支援センター・白馬村地域包括支援センター・</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小谷村地域包括支援センター</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協力：大北薬剤師会　</a:t>
            </a:r>
            <a:endParaRPr kumimoji="1" lang="en-US" altLang="ja-JP" sz="900" dirty="0">
              <a:latin typeface="HG丸ｺﾞｼｯｸM-PRO" panose="020F0600000000000000" pitchFamily="50" charset="-128"/>
              <a:ea typeface="HG丸ｺﾞｼｯｸM-PRO" panose="020F0600000000000000" pitchFamily="50" charset="-128"/>
            </a:endParaRPr>
          </a:p>
        </p:txBody>
      </p:sp>
      <p:pic>
        <p:nvPicPr>
          <p:cNvPr id="29" name="図 2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034406" y="3716967"/>
            <a:ext cx="482600" cy="479389"/>
          </a:xfrm>
          <a:prstGeom prst="rect">
            <a:avLst/>
          </a:prstGeom>
        </p:spPr>
      </p:pic>
      <p:sp>
        <p:nvSpPr>
          <p:cNvPr id="30" name="吹き出し: 角を丸めた四角形 29">
            <a:extLst>
              <a:ext uri="{FF2B5EF4-FFF2-40B4-BE49-F238E27FC236}">
                <a16:creationId xmlns:a16="http://schemas.microsoft.com/office/drawing/2014/main" xmlns="" id="{67446626-9746-07E4-76F9-E572CEBEC163}"/>
              </a:ext>
            </a:extLst>
          </p:cNvPr>
          <p:cNvSpPr/>
          <p:nvPr/>
        </p:nvSpPr>
        <p:spPr>
          <a:xfrm rot="537365">
            <a:off x="5799058" y="2624690"/>
            <a:ext cx="1012590" cy="617129"/>
          </a:xfrm>
          <a:prstGeom prst="wedgeRoundRectCallout">
            <a:avLst>
              <a:gd name="adj1" fmla="val -36238"/>
              <a:gd name="adj2" fmla="val 88308"/>
              <a:gd name="adj3" fmla="val 16667"/>
            </a:avLst>
          </a:prstGeom>
          <a:solidFill>
            <a:schemeClr val="bg1">
              <a:lumMod val="9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accent1">
                    <a:lumMod val="75000"/>
                  </a:schemeClr>
                </a:solidFill>
                <a:latin typeface="HG丸ｺﾞｼｯｸM-PRO" panose="020F0600000000000000" pitchFamily="50" charset="-128"/>
                <a:ea typeface="HG丸ｺﾞｼｯｸM-PRO" panose="020F0600000000000000" pitchFamily="50" charset="-128"/>
              </a:rPr>
              <a:t>いずれも</a:t>
            </a:r>
            <a:endParaRPr kumimoji="1" lang="en-US" altLang="ja-JP" sz="120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accent1">
                    <a:lumMod val="75000"/>
                  </a:schemeClr>
                </a:solidFill>
                <a:latin typeface="HG丸ｺﾞｼｯｸM-PRO" panose="020F0600000000000000" pitchFamily="50" charset="-128"/>
                <a:ea typeface="HG丸ｺﾞｼｯｸM-PRO" panose="020F0600000000000000" pitchFamily="50" charset="-128"/>
              </a:rPr>
              <a:t>参加無料　です！</a:t>
            </a:r>
          </a:p>
        </p:txBody>
      </p:sp>
      <p:sp>
        <p:nvSpPr>
          <p:cNvPr id="2" name="テキスト ボックス 1">
            <a:extLst>
              <a:ext uri="{FF2B5EF4-FFF2-40B4-BE49-F238E27FC236}">
                <a16:creationId xmlns:a16="http://schemas.microsoft.com/office/drawing/2014/main" xmlns="" id="{D4546EA1-E17F-C153-4C7A-97AD42D21DAC}"/>
              </a:ext>
            </a:extLst>
          </p:cNvPr>
          <p:cNvSpPr txBox="1"/>
          <p:nvPr/>
        </p:nvSpPr>
        <p:spPr>
          <a:xfrm>
            <a:off x="1417566" y="8081112"/>
            <a:ext cx="4788722" cy="415498"/>
          </a:xfrm>
          <a:prstGeom prst="rect">
            <a:avLst/>
          </a:prstGeom>
          <a:noFill/>
        </p:spPr>
        <p:txBody>
          <a:bodyPr wrap="square" rtlCol="0">
            <a:spAutoFit/>
          </a:bodyPr>
          <a:lstStyle/>
          <a:p>
            <a:r>
              <a:rPr kumimoji="1" lang="en-US" altLang="ja-JP" sz="1050" dirty="0">
                <a:latin typeface="HG丸ｺﾞｼｯｸM-PRO" panose="020F0600000000000000" pitchFamily="50" charset="-128"/>
                <a:ea typeface="HG丸ｺﾞｼｯｸM-PRO" panose="020F0600000000000000" pitchFamily="50" charset="-128"/>
              </a:rPr>
              <a:t>※</a:t>
            </a:r>
            <a:r>
              <a:rPr kumimoji="1" lang="ja-JP" altLang="en-US" sz="1050" dirty="0">
                <a:latin typeface="HG丸ｺﾞｼｯｸM-PRO" panose="020F0600000000000000" pitchFamily="50" charset="-128"/>
                <a:ea typeface="HG丸ｺﾞｼｯｸM-PRO" panose="020F0600000000000000" pitchFamily="50" charset="-128"/>
              </a:rPr>
              <a:t>新型コロナウィルス感染状況により、内容が変更となる場合があります。　</a:t>
            </a:r>
            <a:endParaRPr kumimoji="1" lang="en-US" altLang="ja-JP" sz="1050" dirty="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　ご了承ください</a:t>
            </a:r>
          </a:p>
        </p:txBody>
      </p:sp>
    </p:spTree>
    <p:extLst>
      <p:ext uri="{BB962C8B-B14F-4D97-AF65-F5344CB8AC3E}">
        <p14:creationId xmlns:p14="http://schemas.microsoft.com/office/powerpoint/2010/main" val="15428842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TotalTime>
  <Words>388</Words>
  <Application>Microsoft Office PowerPoint</Application>
  <PresentationFormat>ユーザー設定</PresentationFormat>
  <Paragraphs>66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HGPｺﾞｼｯｸM</vt:lpstr>
      <vt:lpstr>HG丸ｺﾞｼｯｸM-PRO</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azm2021n-024</dc:creator>
  <cp:lastModifiedBy>azm2016d-gym</cp:lastModifiedBy>
  <cp:revision>27</cp:revision>
  <cp:lastPrinted>2022-07-19T05:33:12Z</cp:lastPrinted>
  <dcterms:created xsi:type="dcterms:W3CDTF">2022-06-05T03:03:11Z</dcterms:created>
  <dcterms:modified xsi:type="dcterms:W3CDTF">2022-08-02T05:22:51Z</dcterms:modified>
</cp:coreProperties>
</file>